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256" r:id="rId3"/>
    <p:sldId id="305" r:id="rId4"/>
    <p:sldId id="257" r:id="rId5"/>
    <p:sldId id="258" r:id="rId6"/>
    <p:sldId id="260" r:id="rId7"/>
    <p:sldId id="259" r:id="rId8"/>
    <p:sldId id="261" r:id="rId9"/>
    <p:sldId id="262" r:id="rId10"/>
    <p:sldId id="263" r:id="rId11"/>
    <p:sldId id="264" r:id="rId12"/>
    <p:sldId id="265" r:id="rId13"/>
    <p:sldId id="266" r:id="rId14"/>
    <p:sldId id="270" r:id="rId15"/>
    <p:sldId id="267" r:id="rId16"/>
    <p:sldId id="269" r:id="rId17"/>
    <p:sldId id="268" r:id="rId18"/>
    <p:sldId id="271" r:id="rId19"/>
    <p:sldId id="272" r:id="rId20"/>
    <p:sldId id="273" r:id="rId21"/>
    <p:sldId id="274" r:id="rId22"/>
    <p:sldId id="275" r:id="rId23"/>
    <p:sldId id="276" r:id="rId24"/>
    <p:sldId id="277" r:id="rId25"/>
    <p:sldId id="278" r:id="rId26"/>
    <p:sldId id="281" r:id="rId27"/>
    <p:sldId id="282" r:id="rId28"/>
    <p:sldId id="279" r:id="rId29"/>
    <p:sldId id="280" r:id="rId30"/>
    <p:sldId id="283" r:id="rId31"/>
    <p:sldId id="284" r:id="rId32"/>
    <p:sldId id="285" r:id="rId33"/>
    <p:sldId id="287" r:id="rId34"/>
    <p:sldId id="288" r:id="rId35"/>
    <p:sldId id="289" r:id="rId36"/>
    <p:sldId id="286"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9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80" autoAdjust="0"/>
    <p:restoredTop sz="94660"/>
  </p:normalViewPr>
  <p:slideViewPr>
    <p:cSldViewPr snapToGrid="0">
      <p:cViewPr varScale="1">
        <p:scale>
          <a:sx n="93" d="100"/>
          <a:sy n="93" d="100"/>
        </p:scale>
        <p:origin x="108"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B371-4F21-438E-8F52-AA281C84D9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36A5F-2C68-42FC-85A5-6325E5B88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55D49E-A59A-4AC2-BF81-2C064704DCCB}"/>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5" name="Footer Placeholder 4">
            <a:extLst>
              <a:ext uri="{FF2B5EF4-FFF2-40B4-BE49-F238E27FC236}">
                <a16:creationId xmlns:a16="http://schemas.microsoft.com/office/drawing/2014/main" id="{0A5604C5-FF0B-465E-8E3E-F1DD50AED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AC8A8-9312-4506-BA1E-6AC889934A5F}"/>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300184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AA7A-EF8B-4149-BF2C-673B553FEB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E8BA49-DB8D-446F-B702-093057A23C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59B51-9DEF-4B82-BE27-635C038D449A}"/>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5" name="Footer Placeholder 4">
            <a:extLst>
              <a:ext uri="{FF2B5EF4-FFF2-40B4-BE49-F238E27FC236}">
                <a16:creationId xmlns:a16="http://schemas.microsoft.com/office/drawing/2014/main" id="{B63A7A7E-EAF4-4BA0-979C-5B07DBF35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B4E86-2916-4A0E-9E73-C226452505DE}"/>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649638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A3A2A-D020-4C42-AC00-D2B80059CE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CD67D-E37A-4CC8-89FC-5BB3D7EAEF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98C51-113B-44C8-AC5C-D99967DEAD0A}"/>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5" name="Footer Placeholder 4">
            <a:extLst>
              <a:ext uri="{FF2B5EF4-FFF2-40B4-BE49-F238E27FC236}">
                <a16:creationId xmlns:a16="http://schemas.microsoft.com/office/drawing/2014/main" id="{D1229278-2DF3-4C0A-9D73-7B9CEEF70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C70D1-17C6-48D5-929A-9BEB53523A4E}"/>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291183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1F20-E83D-4A10-92C1-D32FE6AB4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43A603-1761-4AF3-BE69-78052157A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D743B-2025-4F1F-93FE-837900A665DE}"/>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5" name="Footer Placeholder 4">
            <a:extLst>
              <a:ext uri="{FF2B5EF4-FFF2-40B4-BE49-F238E27FC236}">
                <a16:creationId xmlns:a16="http://schemas.microsoft.com/office/drawing/2014/main" id="{83B08C8B-03DF-48E8-9AFD-B1060D609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30046-3FCE-471F-B8C8-E216E11D3EB1}"/>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359646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D7C-5EAA-43B7-A3CA-D5BA097F3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80645-99FB-4B99-88F7-3781D78462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107AF-30E3-4EF2-8581-79C8CAB82958}"/>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5" name="Footer Placeholder 4">
            <a:extLst>
              <a:ext uri="{FF2B5EF4-FFF2-40B4-BE49-F238E27FC236}">
                <a16:creationId xmlns:a16="http://schemas.microsoft.com/office/drawing/2014/main" id="{8255FD6B-F9A3-4857-A62D-72887AA03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61A11-6D3A-4122-B7CA-E8591F9B0CE3}"/>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271250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DC67-5EE3-4C26-9D30-D7F03B06AB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8580B-190F-4DB6-A3BE-B40A829F49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E9A62B-A4A2-46C0-876F-C205B50CE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3BDAA-1E8B-4110-B4BF-9F47F1222E9B}"/>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6" name="Footer Placeholder 5">
            <a:extLst>
              <a:ext uri="{FF2B5EF4-FFF2-40B4-BE49-F238E27FC236}">
                <a16:creationId xmlns:a16="http://schemas.microsoft.com/office/drawing/2014/main" id="{5A6D9CDE-0FF0-4257-9597-116218720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C688C9-F5F2-45BC-AB32-D18F1F669735}"/>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873352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B91A-2946-4D23-89E6-3784DF9C9B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5E0B02-D506-42D6-9A49-A22563DA3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A773C-9CF5-48EE-A5E2-C1C39D247C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AD9EF7-A3B5-4E45-A1EF-C5D324B3D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B5131E-B803-4929-9A1A-45DA8B5C54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1CFA46-5D52-4046-A6F0-E109DFCA3A52}"/>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8" name="Footer Placeholder 7">
            <a:extLst>
              <a:ext uri="{FF2B5EF4-FFF2-40B4-BE49-F238E27FC236}">
                <a16:creationId xmlns:a16="http://schemas.microsoft.com/office/drawing/2014/main" id="{3151A93A-3AA1-40F5-87EC-7398023BAC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174A9-7E73-45EB-B45A-F6E095C21773}"/>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332253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CEF1-4B33-4E08-A758-6BA237A58A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B10CE-6AFA-4008-81F1-037308B41661}"/>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4" name="Footer Placeholder 3">
            <a:extLst>
              <a:ext uri="{FF2B5EF4-FFF2-40B4-BE49-F238E27FC236}">
                <a16:creationId xmlns:a16="http://schemas.microsoft.com/office/drawing/2014/main" id="{74F90671-BEA2-4CFB-A711-2C1B254A17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7DC1B2-A783-45C4-8109-8F130DCC6E16}"/>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309541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F9294-1C79-406D-8282-42EFA4A8470B}"/>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3" name="Footer Placeholder 2">
            <a:extLst>
              <a:ext uri="{FF2B5EF4-FFF2-40B4-BE49-F238E27FC236}">
                <a16:creationId xmlns:a16="http://schemas.microsoft.com/office/drawing/2014/main" id="{F1596A5C-292E-4104-B9F7-43DE6EB67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1608C3-A631-4BB6-942F-C4CFB7C393E3}"/>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342079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58EA-90A8-4C86-82A3-FF2BC19A1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DB9D88-2B80-44D9-8707-DE273C4DB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7DF3D7-5277-4274-BA67-922F91386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50EC1-83F0-4880-8CA3-8F54A46866F9}"/>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6" name="Footer Placeholder 5">
            <a:extLst>
              <a:ext uri="{FF2B5EF4-FFF2-40B4-BE49-F238E27FC236}">
                <a16:creationId xmlns:a16="http://schemas.microsoft.com/office/drawing/2014/main" id="{DC793691-F084-4FED-8965-1DB16703E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495E2-113B-4CFC-8AB7-A86C09B34E10}"/>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91332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F078-08B8-4F2E-BB98-00D0FE909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4ABF48-B3A0-4F28-BC38-29CA15BC6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445ADB-9016-4C08-A2D6-5651B8209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40AD2-E531-442E-957D-D9FEE6C202FF}"/>
              </a:ext>
            </a:extLst>
          </p:cNvPr>
          <p:cNvSpPr>
            <a:spLocks noGrp="1"/>
          </p:cNvSpPr>
          <p:nvPr>
            <p:ph type="dt" sz="half" idx="10"/>
          </p:nvPr>
        </p:nvSpPr>
        <p:spPr/>
        <p:txBody>
          <a:bodyPr/>
          <a:lstStyle/>
          <a:p>
            <a:fld id="{CE08A7DC-7AAC-4804-B003-968CB8C6287F}" type="datetimeFigureOut">
              <a:rPr lang="en-US" smtClean="0"/>
              <a:t>12/12/2021</a:t>
            </a:fld>
            <a:endParaRPr lang="en-US"/>
          </a:p>
        </p:txBody>
      </p:sp>
      <p:sp>
        <p:nvSpPr>
          <p:cNvPr id="6" name="Footer Placeholder 5">
            <a:extLst>
              <a:ext uri="{FF2B5EF4-FFF2-40B4-BE49-F238E27FC236}">
                <a16:creationId xmlns:a16="http://schemas.microsoft.com/office/drawing/2014/main" id="{2FD42E2B-20B1-4533-BD11-2AD32F9407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399D0-2471-493E-B259-080B42638A31}"/>
              </a:ext>
            </a:extLst>
          </p:cNvPr>
          <p:cNvSpPr>
            <a:spLocks noGrp="1"/>
          </p:cNvSpPr>
          <p:nvPr>
            <p:ph type="sldNum" sz="quarter" idx="12"/>
          </p:nvPr>
        </p:nvSpPr>
        <p:spPr/>
        <p:txBody>
          <a:bodyPr/>
          <a:lstStyle/>
          <a:p>
            <a:fld id="{EBC40523-27B2-41E1-9324-70684A959AB3}" type="slidenum">
              <a:rPr lang="en-US" smtClean="0"/>
              <a:t>‹#›</a:t>
            </a:fld>
            <a:endParaRPr lang="en-US"/>
          </a:p>
        </p:txBody>
      </p:sp>
    </p:spTree>
    <p:extLst>
      <p:ext uri="{BB962C8B-B14F-4D97-AF65-F5344CB8AC3E}">
        <p14:creationId xmlns:p14="http://schemas.microsoft.com/office/powerpoint/2010/main" val="78577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FF969E-9CAB-4766-8FC1-905861C3D0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68BFF0-EFCB-4855-B0C7-70B6FFDB1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4FD21-80B3-4907-B4BB-6CCD27EF6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8A7DC-7AAC-4804-B003-968CB8C6287F}" type="datetimeFigureOut">
              <a:rPr lang="en-US" smtClean="0"/>
              <a:t>12/12/2021</a:t>
            </a:fld>
            <a:endParaRPr lang="en-US"/>
          </a:p>
        </p:txBody>
      </p:sp>
      <p:sp>
        <p:nvSpPr>
          <p:cNvPr id="5" name="Footer Placeholder 4">
            <a:extLst>
              <a:ext uri="{FF2B5EF4-FFF2-40B4-BE49-F238E27FC236}">
                <a16:creationId xmlns:a16="http://schemas.microsoft.com/office/drawing/2014/main" id="{972A9D0B-46F1-49EF-A455-FBD0782463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AEEEBA-EBB7-4072-AA5C-32A618416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40523-27B2-41E1-9324-70684A959AB3}" type="slidenum">
              <a:rPr lang="en-US" smtClean="0"/>
              <a:t>‹#›</a:t>
            </a:fld>
            <a:endParaRPr lang="en-US"/>
          </a:p>
        </p:txBody>
      </p:sp>
    </p:spTree>
    <p:extLst>
      <p:ext uri="{BB962C8B-B14F-4D97-AF65-F5344CB8AC3E}">
        <p14:creationId xmlns:p14="http://schemas.microsoft.com/office/powerpoint/2010/main" val="2738036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148F20F-AAB2-4543-BEF9-D99D26448868}"/>
              </a:ext>
            </a:extLst>
          </p:cNvPr>
          <p:cNvPicPr>
            <a:picLocks noChangeAspect="1"/>
          </p:cNvPicPr>
          <p:nvPr/>
        </p:nvPicPr>
        <p:blipFill rotWithShape="1">
          <a:blip r:embed="rId2">
            <a:extLst>
              <a:ext uri="{28A0092B-C50C-407E-A947-70E740481C1C}">
                <a14:useLocalDpi xmlns:a14="http://schemas.microsoft.com/office/drawing/2010/main" val="0"/>
              </a:ext>
            </a:extLst>
          </a:blip>
          <a:srcRect b="30000"/>
          <a:stretch/>
        </p:blipFill>
        <p:spPr>
          <a:xfrm>
            <a:off x="2236594" y="2700486"/>
            <a:ext cx="7718811" cy="3683978"/>
          </a:xfrm>
          <a:prstGeom prst="rect">
            <a:avLst/>
          </a:prstGeom>
        </p:spPr>
      </p:pic>
      <p:pic>
        <p:nvPicPr>
          <p:cNvPr id="9" name="Picture 8" descr="Text, application&#10;&#10;Description automatically generated with medium confidence">
            <a:extLst>
              <a:ext uri="{FF2B5EF4-FFF2-40B4-BE49-F238E27FC236}">
                <a16:creationId xmlns:a16="http://schemas.microsoft.com/office/drawing/2014/main" id="{C48AB77C-F5B2-49C9-9EA2-A3998675C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863" y="-3221753"/>
            <a:ext cx="10226710" cy="10226710"/>
          </a:xfrm>
          <a:prstGeom prst="rect">
            <a:avLst/>
          </a:prstGeom>
        </p:spPr>
      </p:pic>
    </p:spTree>
    <p:extLst>
      <p:ext uri="{BB962C8B-B14F-4D97-AF65-F5344CB8AC3E}">
        <p14:creationId xmlns:p14="http://schemas.microsoft.com/office/powerpoint/2010/main" val="1603570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1A7E9-9CB1-46C4-B85F-CD410C36FDBC}"/>
              </a:ext>
            </a:extLst>
          </p:cNvPr>
          <p:cNvSpPr txBox="1"/>
          <p:nvPr/>
        </p:nvSpPr>
        <p:spPr>
          <a:xfrm>
            <a:off x="115477" y="226916"/>
            <a:ext cx="4428243" cy="646331"/>
          </a:xfrm>
          <a:prstGeom prst="rect">
            <a:avLst/>
          </a:prstGeom>
          <a:noFill/>
        </p:spPr>
        <p:txBody>
          <a:bodyPr wrap="square" rtlCol="0">
            <a:spAutoFit/>
          </a:bodyPr>
          <a:lstStyle/>
          <a:p>
            <a:r>
              <a:rPr lang="en-US" sz="3600" dirty="0">
                <a:latin typeface="Amasis MT Pro Black" panose="02040A04050005020304" pitchFamily="18" charset="0"/>
              </a:rPr>
              <a:t>Clues #2 and 3</a:t>
            </a:r>
          </a:p>
        </p:txBody>
      </p:sp>
      <p:sp>
        <p:nvSpPr>
          <p:cNvPr id="3" name="TextBox 2">
            <a:extLst>
              <a:ext uri="{FF2B5EF4-FFF2-40B4-BE49-F238E27FC236}">
                <a16:creationId xmlns:a16="http://schemas.microsoft.com/office/drawing/2014/main" id="{53827C25-97FA-47C8-AC4A-D39C49933E35}"/>
              </a:ext>
            </a:extLst>
          </p:cNvPr>
          <p:cNvSpPr txBox="1"/>
          <p:nvPr/>
        </p:nvSpPr>
        <p:spPr>
          <a:xfrm>
            <a:off x="297632" y="1061582"/>
            <a:ext cx="5385554" cy="369332"/>
          </a:xfrm>
          <a:prstGeom prst="rect">
            <a:avLst/>
          </a:prstGeom>
          <a:noFill/>
        </p:spPr>
        <p:txBody>
          <a:bodyPr wrap="square" rtlCol="0">
            <a:spAutoFit/>
          </a:bodyPr>
          <a:lstStyle/>
          <a:p>
            <a:r>
              <a:rPr lang="en-US" dirty="0">
                <a:latin typeface="Amasis MT Pro Black" panose="02040A04050005020304" pitchFamily="18" charset="0"/>
              </a:rPr>
              <a:t>Just like Milwaukee, this city is known for ↓ </a:t>
            </a:r>
          </a:p>
        </p:txBody>
      </p:sp>
      <p:pic>
        <p:nvPicPr>
          <p:cNvPr id="3074" name="Picture 2" descr="The Nuremberg Sausage Protection Association - Congress- und  Tourismus-Zentrale Nürnberg">
            <a:extLst>
              <a:ext uri="{FF2B5EF4-FFF2-40B4-BE49-F238E27FC236}">
                <a16:creationId xmlns:a16="http://schemas.microsoft.com/office/drawing/2014/main" id="{B8AD93CA-D84E-4C66-BDB2-1BA82C244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32" y="1619250"/>
            <a:ext cx="5338795" cy="2509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9D5C70-48DF-4698-BF9E-48AEDD0024FE}"/>
              </a:ext>
            </a:extLst>
          </p:cNvPr>
          <p:cNvSpPr/>
          <p:nvPr/>
        </p:nvSpPr>
        <p:spPr>
          <a:xfrm>
            <a:off x="2740786" y="1354613"/>
            <a:ext cx="4571999"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effectLst/>
                <a:latin typeface="Amasis MT Pro Black" panose="02040A04050005020304" pitchFamily="18" charset="0"/>
              </a:rPr>
              <a:t>BRATS</a:t>
            </a:r>
          </a:p>
        </p:txBody>
      </p:sp>
      <p:pic>
        <p:nvPicPr>
          <p:cNvPr id="3076" name="Picture 4" descr="Nuremberg Gingerbread: A Symbol of the Season - Food &amp;amp; Drinks -  christkindlesmarkt.de">
            <a:extLst>
              <a:ext uri="{FF2B5EF4-FFF2-40B4-BE49-F238E27FC236}">
                <a16:creationId xmlns:a16="http://schemas.microsoft.com/office/drawing/2014/main" id="{8F91B5E4-7FDF-444F-9B45-A5D2FD3B0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57" y="2832455"/>
            <a:ext cx="5338795" cy="40100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EBEBB8-4562-437E-8C94-B753071FA884}"/>
              </a:ext>
            </a:extLst>
          </p:cNvPr>
          <p:cNvSpPr txBox="1"/>
          <p:nvPr/>
        </p:nvSpPr>
        <p:spPr>
          <a:xfrm>
            <a:off x="7280252" y="1931454"/>
            <a:ext cx="2387436" cy="369332"/>
          </a:xfrm>
          <a:prstGeom prst="rect">
            <a:avLst/>
          </a:prstGeom>
          <a:noFill/>
        </p:spPr>
        <p:txBody>
          <a:bodyPr wrap="square" rtlCol="0">
            <a:spAutoFit/>
          </a:bodyPr>
          <a:lstStyle/>
          <a:p>
            <a:r>
              <a:rPr lang="en-US" dirty="0">
                <a:latin typeface="Amasis MT Pro Black" panose="02040A04050005020304" pitchFamily="18" charset="0"/>
              </a:rPr>
              <a:t>but also for…</a:t>
            </a:r>
          </a:p>
        </p:txBody>
      </p:sp>
      <p:sp>
        <p:nvSpPr>
          <p:cNvPr id="10" name="Rectangle 9">
            <a:extLst>
              <a:ext uri="{FF2B5EF4-FFF2-40B4-BE49-F238E27FC236}">
                <a16:creationId xmlns:a16="http://schemas.microsoft.com/office/drawing/2014/main" id="{F4A2E1C0-6450-482F-ACC9-809781A4ED40}"/>
              </a:ext>
            </a:extLst>
          </p:cNvPr>
          <p:cNvSpPr/>
          <p:nvPr/>
        </p:nvSpPr>
        <p:spPr>
          <a:xfrm>
            <a:off x="1093510" y="5548355"/>
            <a:ext cx="10407191" cy="1569660"/>
          </a:xfrm>
          <a:prstGeom prst="rect">
            <a:avLst/>
          </a:prstGeom>
          <a:noFill/>
        </p:spPr>
        <p:txBody>
          <a:bodyPr wrap="square" lIns="91440" tIns="45720" rIns="91440" bIns="45720">
            <a:spAutoFit/>
          </a:bodyPr>
          <a:lstStyle/>
          <a:p>
            <a:pPr algn="ctr"/>
            <a:r>
              <a:rPr lang="en-US" sz="9600" b="1" dirty="0">
                <a:ln w="22225">
                  <a:solidFill>
                    <a:srgbClr val="219DF9"/>
                  </a:solidFill>
                  <a:prstDash val="solid"/>
                </a:ln>
                <a:latin typeface="Amasis MT Pro Black" panose="02040A04050005020304" pitchFamily="18" charset="0"/>
              </a:rPr>
              <a:t>GINGERBREAD</a:t>
            </a:r>
            <a:endParaRPr lang="en-US" sz="9600" b="1" cap="none" spc="0" dirty="0">
              <a:ln w="22225">
                <a:solidFill>
                  <a:srgbClr val="219DF9"/>
                </a:solidFill>
                <a:prstDash val="solid"/>
              </a:ln>
              <a:effectLst/>
              <a:latin typeface="Amasis MT Pro Black" panose="02040A04050005020304" pitchFamily="18" charset="0"/>
            </a:endParaRPr>
          </a:p>
        </p:txBody>
      </p:sp>
    </p:spTree>
    <p:extLst>
      <p:ext uri="{BB962C8B-B14F-4D97-AF65-F5344CB8AC3E}">
        <p14:creationId xmlns:p14="http://schemas.microsoft.com/office/powerpoint/2010/main" val="35689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1000"/>
                                        <p:tgtEl>
                                          <p:spTgt spid="3076"/>
                                        </p:tgtEl>
                                      </p:cBhvr>
                                    </p:animEffect>
                                    <p:anim calcmode="lin" valueType="num">
                                      <p:cBhvr>
                                        <p:cTn id="23" dur="1000" fill="hold"/>
                                        <p:tgtEl>
                                          <p:spTgt spid="3076"/>
                                        </p:tgtEl>
                                        <p:attrNameLst>
                                          <p:attrName>ppt_x</p:attrName>
                                        </p:attrNameLst>
                                      </p:cBhvr>
                                      <p:tavLst>
                                        <p:tav tm="0">
                                          <p:val>
                                            <p:strVal val="#ppt_x"/>
                                          </p:val>
                                        </p:tav>
                                        <p:tav tm="100000">
                                          <p:val>
                                            <p:strVal val="#ppt_x"/>
                                          </p:val>
                                        </p:tav>
                                      </p:tavLst>
                                    </p:anim>
                                    <p:anim calcmode="lin" valueType="num">
                                      <p:cBhvr>
                                        <p:cTn id="24" dur="1000" fill="hold"/>
                                        <p:tgtEl>
                                          <p:spTgt spid="307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aiserburg Castle in Nuremberg Germany">
            <a:extLst>
              <a:ext uri="{FF2B5EF4-FFF2-40B4-BE49-F238E27FC236}">
                <a16:creationId xmlns:a16="http://schemas.microsoft.com/office/drawing/2014/main" id="{BF51943C-738E-4B4D-87DC-0CBF179A4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523" y="226916"/>
            <a:ext cx="9525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053E13-F106-421A-BDAC-07186343E6AE}"/>
              </a:ext>
            </a:extLst>
          </p:cNvPr>
          <p:cNvSpPr txBox="1"/>
          <p:nvPr/>
        </p:nvSpPr>
        <p:spPr>
          <a:xfrm>
            <a:off x="115477" y="226916"/>
            <a:ext cx="2207443" cy="646331"/>
          </a:xfrm>
          <a:prstGeom prst="rect">
            <a:avLst/>
          </a:prstGeom>
          <a:noFill/>
        </p:spPr>
        <p:txBody>
          <a:bodyPr wrap="square" rtlCol="0">
            <a:spAutoFit/>
          </a:bodyPr>
          <a:lstStyle/>
          <a:p>
            <a:r>
              <a:rPr lang="en-US" sz="3600" dirty="0">
                <a:latin typeface="Amasis MT Pro Black" panose="02040A04050005020304" pitchFamily="18" charset="0"/>
              </a:rPr>
              <a:t>Clue #4</a:t>
            </a:r>
          </a:p>
        </p:txBody>
      </p:sp>
      <p:sp>
        <p:nvSpPr>
          <p:cNvPr id="5" name="TextBox 4">
            <a:extLst>
              <a:ext uri="{FF2B5EF4-FFF2-40B4-BE49-F238E27FC236}">
                <a16:creationId xmlns:a16="http://schemas.microsoft.com/office/drawing/2014/main" id="{51FDB848-2ECD-497C-BB97-4FE79B97D43A}"/>
              </a:ext>
            </a:extLst>
          </p:cNvPr>
          <p:cNvSpPr txBox="1"/>
          <p:nvPr/>
        </p:nvSpPr>
        <p:spPr>
          <a:xfrm>
            <a:off x="231225" y="1829770"/>
            <a:ext cx="2163702" cy="4801314"/>
          </a:xfrm>
          <a:prstGeom prst="rect">
            <a:avLst/>
          </a:prstGeom>
          <a:noFill/>
        </p:spPr>
        <p:txBody>
          <a:bodyPr wrap="square" rtlCol="0">
            <a:spAutoFit/>
          </a:bodyPr>
          <a:lstStyle/>
          <a:p>
            <a:r>
              <a:rPr lang="en-US" dirty="0">
                <a:latin typeface="Amasis MT Pro Black" panose="02040A04050005020304" pitchFamily="18" charset="0"/>
              </a:rPr>
              <a:t>From 1050 to 1571, this castle was the home to all its country’s kings and emperors. Today the 351-metre tall structure dominates the skyline as a symbol of the city.</a:t>
            </a:r>
          </a:p>
          <a:p>
            <a:endParaRPr lang="en-US" dirty="0">
              <a:latin typeface="Amasis MT Pro Black" panose="02040A04050005020304" pitchFamily="18" charset="0"/>
            </a:endParaRPr>
          </a:p>
          <a:p>
            <a:r>
              <a:rPr lang="en-US" dirty="0">
                <a:latin typeface="Amasis MT Pro Black" panose="02040A04050005020304" pitchFamily="18" charset="0"/>
              </a:rPr>
              <a:t>Bonus Clue: </a:t>
            </a:r>
          </a:p>
          <a:p>
            <a:r>
              <a:rPr lang="en-US" dirty="0">
                <a:latin typeface="Amasis MT Pro Black" panose="02040A04050005020304" pitchFamily="18" charset="0"/>
              </a:rPr>
              <a:t>The country no longer has a monarch.</a:t>
            </a:r>
          </a:p>
        </p:txBody>
      </p:sp>
    </p:spTree>
    <p:extLst>
      <p:ext uri="{BB962C8B-B14F-4D97-AF65-F5344CB8AC3E}">
        <p14:creationId xmlns:p14="http://schemas.microsoft.com/office/powerpoint/2010/main" val="2764687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AD1E25-35FF-4C2D-9679-89DF31F01C3F}"/>
              </a:ext>
            </a:extLst>
          </p:cNvPr>
          <p:cNvSpPr txBox="1"/>
          <p:nvPr/>
        </p:nvSpPr>
        <p:spPr>
          <a:xfrm>
            <a:off x="115477" y="226916"/>
            <a:ext cx="2207443" cy="1200329"/>
          </a:xfrm>
          <a:prstGeom prst="rect">
            <a:avLst/>
          </a:prstGeom>
          <a:noFill/>
        </p:spPr>
        <p:txBody>
          <a:bodyPr wrap="square" rtlCol="0">
            <a:spAutoFit/>
          </a:bodyPr>
          <a:lstStyle/>
          <a:p>
            <a:r>
              <a:rPr lang="en-US" sz="3600" dirty="0">
                <a:latin typeface="Amasis MT Pro Black" panose="02040A04050005020304" pitchFamily="18" charset="0"/>
              </a:rPr>
              <a:t>Final Clue!</a:t>
            </a:r>
          </a:p>
        </p:txBody>
      </p:sp>
      <p:pic>
        <p:nvPicPr>
          <p:cNvPr id="5122" name="Picture 2">
            <a:extLst>
              <a:ext uri="{FF2B5EF4-FFF2-40B4-BE49-F238E27FC236}">
                <a16:creationId xmlns:a16="http://schemas.microsoft.com/office/drawing/2014/main" id="{B6C7C95D-5820-44A4-97EF-FF58646AE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923" y="243245"/>
            <a:ext cx="9753600" cy="6391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C3C73D-71AE-4A84-B838-C31F13F921CE}"/>
              </a:ext>
            </a:extLst>
          </p:cNvPr>
          <p:cNvSpPr txBox="1"/>
          <p:nvPr/>
        </p:nvSpPr>
        <p:spPr>
          <a:xfrm>
            <a:off x="52115" y="2837051"/>
            <a:ext cx="2163702" cy="3693319"/>
          </a:xfrm>
          <a:prstGeom prst="rect">
            <a:avLst/>
          </a:prstGeom>
          <a:noFill/>
        </p:spPr>
        <p:txBody>
          <a:bodyPr wrap="square" rtlCol="0">
            <a:spAutoFit/>
          </a:bodyPr>
          <a:lstStyle/>
          <a:p>
            <a:r>
              <a:rPr lang="en-US" dirty="0">
                <a:latin typeface="Amasis MT Pro Black" panose="02040A04050005020304" pitchFamily="18" charset="0"/>
              </a:rPr>
              <a:t>The first self-propelled wheelchair was invented in 1655 in this city, by a paraplegic clock-maker who built his own mobility aid when he was only 22 after having broken his back as a child.</a:t>
            </a:r>
          </a:p>
        </p:txBody>
      </p:sp>
      <p:pic>
        <p:nvPicPr>
          <p:cNvPr id="7" name="Picture 6" descr="A person smiling with a sign behind him&#10;&#10;Description automatically generated with low confidence">
            <a:extLst>
              <a:ext uri="{FF2B5EF4-FFF2-40B4-BE49-F238E27FC236}">
                <a16:creationId xmlns:a16="http://schemas.microsoft.com/office/drawing/2014/main" id="{95AEF294-A06A-4F66-8459-B6D3FE21D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005" y="2661558"/>
            <a:ext cx="4189996" cy="4189996"/>
          </a:xfrm>
          <a:prstGeom prst="rect">
            <a:avLst/>
          </a:prstGeom>
        </p:spPr>
      </p:pic>
    </p:spTree>
    <p:extLst>
      <p:ext uri="{BB962C8B-B14F-4D97-AF65-F5344CB8AC3E}">
        <p14:creationId xmlns:p14="http://schemas.microsoft.com/office/powerpoint/2010/main" val="2216168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DFC0C96C-1A12-42E7-B84F-0E8656792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417" y="0"/>
            <a:ext cx="12172208" cy="6858000"/>
          </a:xfrm>
          <a:prstGeom prst="rect">
            <a:avLst/>
          </a:prstGeom>
        </p:spPr>
      </p:pic>
      <p:sp>
        <p:nvSpPr>
          <p:cNvPr id="2" name="TextBox 1">
            <a:extLst>
              <a:ext uri="{FF2B5EF4-FFF2-40B4-BE49-F238E27FC236}">
                <a16:creationId xmlns:a16="http://schemas.microsoft.com/office/drawing/2014/main" id="{51FD1C3A-D560-4BFA-8962-86ACA5CA79C6}"/>
              </a:ext>
            </a:extLst>
          </p:cNvPr>
          <p:cNvSpPr txBox="1"/>
          <p:nvPr/>
        </p:nvSpPr>
        <p:spPr>
          <a:xfrm>
            <a:off x="284375" y="152515"/>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spTree>
    <p:extLst>
      <p:ext uri="{BB962C8B-B14F-4D97-AF65-F5344CB8AC3E}">
        <p14:creationId xmlns:p14="http://schemas.microsoft.com/office/powerpoint/2010/main" val="369566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655185-4DA1-4887-9C67-05AAE822D0ED}"/>
              </a:ext>
            </a:extLst>
          </p:cNvPr>
          <p:cNvSpPr txBox="1"/>
          <p:nvPr/>
        </p:nvSpPr>
        <p:spPr>
          <a:xfrm>
            <a:off x="9188262" y="141458"/>
            <a:ext cx="3003738" cy="1200329"/>
          </a:xfrm>
          <a:prstGeom prst="rect">
            <a:avLst/>
          </a:prstGeom>
          <a:noFill/>
        </p:spPr>
        <p:txBody>
          <a:bodyPr wrap="square" rtlCol="0">
            <a:spAutoFit/>
          </a:bodyPr>
          <a:lstStyle/>
          <a:p>
            <a:r>
              <a:rPr lang="en-US" sz="3600" dirty="0">
                <a:latin typeface="Amasis MT Pro Black" panose="02040A04050005020304" pitchFamily="18" charset="0"/>
              </a:rPr>
              <a:t>Location 3, Clue #1</a:t>
            </a:r>
          </a:p>
        </p:txBody>
      </p:sp>
      <p:pic>
        <p:nvPicPr>
          <p:cNvPr id="11268" name="Picture 4">
            <a:extLst>
              <a:ext uri="{FF2B5EF4-FFF2-40B4-BE49-F238E27FC236}">
                <a16:creationId xmlns:a16="http://schemas.microsoft.com/office/drawing/2014/main" id="{826022CB-1706-458A-AFD9-BE003D2A0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0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44BD49-3B40-437F-8F5C-BA5742A4D9D1}"/>
              </a:ext>
            </a:extLst>
          </p:cNvPr>
          <p:cNvSpPr txBox="1"/>
          <p:nvPr/>
        </p:nvSpPr>
        <p:spPr>
          <a:xfrm>
            <a:off x="6096000" y="4706744"/>
            <a:ext cx="5714288" cy="1477328"/>
          </a:xfrm>
          <a:prstGeom prst="rect">
            <a:avLst/>
          </a:prstGeom>
          <a:noFill/>
        </p:spPr>
        <p:txBody>
          <a:bodyPr wrap="square" rtlCol="0">
            <a:spAutoFit/>
          </a:bodyPr>
          <a:lstStyle/>
          <a:p>
            <a:r>
              <a:rPr lang="en-US" b="0" i="0" dirty="0">
                <a:solidFill>
                  <a:srgbClr val="363636"/>
                </a:solidFill>
                <a:effectLst/>
                <a:latin typeface="Amasis MT Pro Black" panose="02040A04050005020304" pitchFamily="18" charset="0"/>
              </a:rPr>
              <a:t>For 113 years, this city was nicknamed the “Queen City.” That all changed in 1982 when the city adopted an epithet using the name of the green sparklers on the queen’s tiara and necklace. </a:t>
            </a:r>
            <a:endParaRPr lang="en-US" dirty="0">
              <a:latin typeface="Amasis MT Pro Black" panose="02040A04050005020304" pitchFamily="18" charset="0"/>
            </a:endParaRPr>
          </a:p>
        </p:txBody>
      </p:sp>
    </p:spTree>
    <p:extLst>
      <p:ext uri="{BB962C8B-B14F-4D97-AF65-F5344CB8AC3E}">
        <p14:creationId xmlns:p14="http://schemas.microsoft.com/office/powerpoint/2010/main" val="305058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15 Fun &amp;amp; Unusual Things To Do in Seattle ~ Just Updated {Year} – Trips To  Discover">
            <a:extLst>
              <a:ext uri="{FF2B5EF4-FFF2-40B4-BE49-F238E27FC236}">
                <a16:creationId xmlns:a16="http://schemas.microsoft.com/office/drawing/2014/main" id="{77C44237-6CC3-4C9B-ABB3-B7E857949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182" y="-84071"/>
            <a:ext cx="9358218" cy="70186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22264C-2474-49EE-844E-A0EBBCB457C0}"/>
              </a:ext>
            </a:extLst>
          </p:cNvPr>
          <p:cNvSpPr txBox="1"/>
          <p:nvPr/>
        </p:nvSpPr>
        <p:spPr>
          <a:xfrm>
            <a:off x="186421" y="3589105"/>
            <a:ext cx="2799761" cy="3139321"/>
          </a:xfrm>
          <a:prstGeom prst="rect">
            <a:avLst/>
          </a:prstGeom>
          <a:noFill/>
        </p:spPr>
        <p:txBody>
          <a:bodyPr wrap="square" rtlCol="0">
            <a:spAutoFit/>
          </a:bodyPr>
          <a:lstStyle/>
          <a:p>
            <a:r>
              <a:rPr lang="en-US" b="0" i="0" dirty="0">
                <a:solidFill>
                  <a:srgbClr val="363636"/>
                </a:solidFill>
                <a:effectLst/>
                <a:latin typeface="Amasis MT Pro Black" panose="02040A04050005020304" pitchFamily="18" charset="0"/>
              </a:rPr>
              <a:t>The 18-foot-tall, one-eyed troll lives under a bridge in this city and sits clutching a Volkswagen Bug. Created in 1990, the two-ton sculpture is made of concrete, wire and steel, with a hubcap serving as his one good eye.</a:t>
            </a:r>
            <a:endParaRPr lang="en-US" dirty="0">
              <a:latin typeface="Amasis MT Pro Black" panose="02040A04050005020304" pitchFamily="18" charset="0"/>
            </a:endParaRPr>
          </a:p>
        </p:txBody>
      </p:sp>
      <p:sp>
        <p:nvSpPr>
          <p:cNvPr id="12" name="TextBox 11">
            <a:extLst>
              <a:ext uri="{FF2B5EF4-FFF2-40B4-BE49-F238E27FC236}">
                <a16:creationId xmlns:a16="http://schemas.microsoft.com/office/drawing/2014/main" id="{4F244D94-B890-4D7A-AD11-8C66499FA02F}"/>
              </a:ext>
            </a:extLst>
          </p:cNvPr>
          <p:cNvSpPr txBox="1"/>
          <p:nvPr/>
        </p:nvSpPr>
        <p:spPr>
          <a:xfrm>
            <a:off x="186421" y="75414"/>
            <a:ext cx="2799761" cy="646331"/>
          </a:xfrm>
          <a:prstGeom prst="rect">
            <a:avLst/>
          </a:prstGeom>
          <a:noFill/>
        </p:spPr>
        <p:txBody>
          <a:bodyPr wrap="square" rtlCol="0">
            <a:spAutoFit/>
          </a:bodyPr>
          <a:lstStyle/>
          <a:p>
            <a:r>
              <a:rPr lang="en-US" sz="3600" dirty="0">
                <a:latin typeface="Amasis MT Pro Black" panose="02040A04050005020304" pitchFamily="18" charset="0"/>
              </a:rPr>
              <a:t>Clue #2</a:t>
            </a:r>
          </a:p>
        </p:txBody>
      </p:sp>
    </p:spTree>
    <p:extLst>
      <p:ext uri="{BB962C8B-B14F-4D97-AF65-F5344CB8AC3E}">
        <p14:creationId xmlns:p14="http://schemas.microsoft.com/office/powerpoint/2010/main" val="402438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BCE051-85C9-421D-A541-3678F320A4F3}"/>
              </a:ext>
            </a:extLst>
          </p:cNvPr>
          <p:cNvSpPr txBox="1"/>
          <p:nvPr/>
        </p:nvSpPr>
        <p:spPr>
          <a:xfrm>
            <a:off x="115477" y="226916"/>
            <a:ext cx="2207443" cy="646331"/>
          </a:xfrm>
          <a:prstGeom prst="rect">
            <a:avLst/>
          </a:prstGeom>
          <a:noFill/>
        </p:spPr>
        <p:txBody>
          <a:bodyPr wrap="square" rtlCol="0">
            <a:spAutoFit/>
          </a:bodyPr>
          <a:lstStyle/>
          <a:p>
            <a:r>
              <a:rPr lang="en-US" sz="3600" dirty="0">
                <a:latin typeface="Amasis MT Pro Black" panose="02040A04050005020304" pitchFamily="18" charset="0"/>
              </a:rPr>
              <a:t>Clue #3</a:t>
            </a:r>
          </a:p>
        </p:txBody>
      </p:sp>
      <p:pic>
        <p:nvPicPr>
          <p:cNvPr id="10244" name="Picture 4" descr="Pickleball Mania Makes It a Must-Have Amenity in Senior Living - Senior  Housing News">
            <a:extLst>
              <a:ext uri="{FF2B5EF4-FFF2-40B4-BE49-F238E27FC236}">
                <a16:creationId xmlns:a16="http://schemas.microsoft.com/office/drawing/2014/main" id="{FCFFD91B-54D8-4E24-8980-9471D884C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733" y="0"/>
            <a:ext cx="1028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C14C04-0239-4609-B8B1-664FDFBF0FD6}"/>
              </a:ext>
            </a:extLst>
          </p:cNvPr>
          <p:cNvSpPr txBox="1"/>
          <p:nvPr/>
        </p:nvSpPr>
        <p:spPr>
          <a:xfrm>
            <a:off x="324632" y="2937765"/>
            <a:ext cx="2884560" cy="3693319"/>
          </a:xfrm>
          <a:prstGeom prst="rect">
            <a:avLst/>
          </a:prstGeom>
          <a:noFill/>
        </p:spPr>
        <p:txBody>
          <a:bodyPr wrap="square" rtlCol="0">
            <a:spAutoFit/>
          </a:bodyPr>
          <a:lstStyle/>
          <a:p>
            <a:r>
              <a:rPr lang="en-US" b="0" i="0" dirty="0">
                <a:solidFill>
                  <a:srgbClr val="363636"/>
                </a:solidFill>
                <a:effectLst/>
                <a:latin typeface="Amasis MT Pro Black" panose="02040A04050005020304" pitchFamily="18" charset="0"/>
              </a:rPr>
              <a:t>Pickleball Mania is sweeping the senior-living world</a:t>
            </a:r>
            <a:r>
              <a:rPr lang="en-US" dirty="0">
                <a:solidFill>
                  <a:srgbClr val="363636"/>
                </a:solidFill>
                <a:latin typeface="Amasis MT Pro Black" panose="02040A04050005020304" pitchFamily="18" charset="0"/>
              </a:rPr>
              <a:t>! More and more seniors are picking up a paddle and hitting the courts for this fun, low-impact activity. And they can thank a resident of an island visible from this city for inventing the sport in 1965.</a:t>
            </a:r>
            <a:endParaRPr lang="en-US" dirty="0">
              <a:latin typeface="Amasis MT Pro Black" panose="02040A04050005020304" pitchFamily="18" charset="0"/>
            </a:endParaRPr>
          </a:p>
        </p:txBody>
      </p:sp>
      <p:pic>
        <p:nvPicPr>
          <p:cNvPr id="4" name="Picture 3" descr="Graphical user interface, application&#10;&#10;Description automatically generated">
            <a:extLst>
              <a:ext uri="{FF2B5EF4-FFF2-40B4-BE49-F238E27FC236}">
                <a16:creationId xmlns:a16="http://schemas.microsoft.com/office/drawing/2014/main" id="{603F1619-53A9-47E0-B1DB-98EF368D1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747" y="964851"/>
            <a:ext cx="6076405" cy="6076405"/>
          </a:xfrm>
          <a:prstGeom prst="rect">
            <a:avLst/>
          </a:prstGeom>
        </p:spPr>
      </p:pic>
    </p:spTree>
    <p:extLst>
      <p:ext uri="{BB962C8B-B14F-4D97-AF65-F5344CB8AC3E}">
        <p14:creationId xmlns:p14="http://schemas.microsoft.com/office/powerpoint/2010/main" val="1133808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32B86-7A71-4263-9D41-CA90A0B50A6E}"/>
              </a:ext>
            </a:extLst>
          </p:cNvPr>
          <p:cNvSpPr txBox="1"/>
          <p:nvPr/>
        </p:nvSpPr>
        <p:spPr>
          <a:xfrm>
            <a:off x="115477" y="235462"/>
            <a:ext cx="2207443" cy="646331"/>
          </a:xfrm>
          <a:prstGeom prst="rect">
            <a:avLst/>
          </a:prstGeom>
          <a:noFill/>
        </p:spPr>
        <p:txBody>
          <a:bodyPr wrap="square" rtlCol="0">
            <a:spAutoFit/>
          </a:bodyPr>
          <a:lstStyle/>
          <a:p>
            <a:r>
              <a:rPr lang="en-US" sz="3600" dirty="0">
                <a:latin typeface="Amasis MT Pro Black" panose="02040A04050005020304" pitchFamily="18" charset="0"/>
              </a:rPr>
              <a:t>Clue #4</a:t>
            </a:r>
          </a:p>
        </p:txBody>
      </p:sp>
      <p:pic>
        <p:nvPicPr>
          <p:cNvPr id="9218" name="Picture 2" descr="Seattle Fish Company | LinkedIn">
            <a:extLst>
              <a:ext uri="{FF2B5EF4-FFF2-40B4-BE49-F238E27FC236}">
                <a16:creationId xmlns:a16="http://schemas.microsoft.com/office/drawing/2014/main" id="{BB998A3A-3046-45B2-84BE-4229C101C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502" y="982644"/>
            <a:ext cx="10338995" cy="58753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4086C7-BDF7-4E47-B2CF-98CDDD4313F0}"/>
              </a:ext>
            </a:extLst>
          </p:cNvPr>
          <p:cNvSpPr txBox="1"/>
          <p:nvPr/>
        </p:nvSpPr>
        <p:spPr>
          <a:xfrm>
            <a:off x="3730964" y="3642228"/>
            <a:ext cx="4730069" cy="923330"/>
          </a:xfrm>
          <a:prstGeom prst="rect">
            <a:avLst/>
          </a:prstGeom>
          <a:noFill/>
        </p:spPr>
        <p:txBody>
          <a:bodyPr wrap="square" rtlCol="0">
            <a:spAutoFit/>
          </a:bodyPr>
          <a:lstStyle/>
          <a:p>
            <a:r>
              <a:rPr lang="en-US" dirty="0">
                <a:latin typeface="Amasis MT Pro Black" panose="02040A04050005020304" pitchFamily="18" charset="0"/>
              </a:rPr>
              <a:t>Something’s fishy… </a:t>
            </a:r>
          </a:p>
          <a:p>
            <a:r>
              <a:rPr lang="en-US" dirty="0">
                <a:latin typeface="Amasis MT Pro Black" panose="02040A04050005020304" pitchFamily="18" charset="0"/>
              </a:rPr>
              <a:t>The fish fly off the shelves in this city, </a:t>
            </a:r>
          </a:p>
          <a:p>
            <a:r>
              <a:rPr lang="en-US" dirty="0">
                <a:latin typeface="Amasis MT Pro Black" panose="02040A04050005020304" pitchFamily="18" charset="0"/>
              </a:rPr>
              <a:t>known for its sensational seafood!</a:t>
            </a:r>
          </a:p>
        </p:txBody>
      </p:sp>
    </p:spTree>
    <p:extLst>
      <p:ext uri="{BB962C8B-B14F-4D97-AF65-F5344CB8AC3E}">
        <p14:creationId xmlns:p14="http://schemas.microsoft.com/office/powerpoint/2010/main" val="120772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445CE-E116-41FB-8ED5-8C7C939A3957}"/>
              </a:ext>
            </a:extLst>
          </p:cNvPr>
          <p:cNvSpPr txBox="1"/>
          <p:nvPr/>
        </p:nvSpPr>
        <p:spPr>
          <a:xfrm>
            <a:off x="166753" y="158551"/>
            <a:ext cx="2721726" cy="646331"/>
          </a:xfrm>
          <a:prstGeom prst="rect">
            <a:avLst/>
          </a:prstGeom>
          <a:noFill/>
        </p:spPr>
        <p:txBody>
          <a:bodyPr wrap="square" rtlCol="0">
            <a:spAutoFit/>
          </a:bodyPr>
          <a:lstStyle/>
          <a:p>
            <a:r>
              <a:rPr lang="en-US" sz="3600" dirty="0">
                <a:latin typeface="Amasis MT Pro Black" panose="02040A04050005020304" pitchFamily="18" charset="0"/>
              </a:rPr>
              <a:t>Final Clue!</a:t>
            </a:r>
          </a:p>
        </p:txBody>
      </p:sp>
      <p:sp>
        <p:nvSpPr>
          <p:cNvPr id="3" name="TextBox 2">
            <a:extLst>
              <a:ext uri="{FF2B5EF4-FFF2-40B4-BE49-F238E27FC236}">
                <a16:creationId xmlns:a16="http://schemas.microsoft.com/office/drawing/2014/main" id="{C4560600-F670-43B4-BA51-FD7DC5AB6F84}"/>
              </a:ext>
            </a:extLst>
          </p:cNvPr>
          <p:cNvSpPr txBox="1"/>
          <p:nvPr/>
        </p:nvSpPr>
        <p:spPr>
          <a:xfrm>
            <a:off x="675008" y="1306478"/>
            <a:ext cx="9904684" cy="923330"/>
          </a:xfrm>
          <a:prstGeom prst="rect">
            <a:avLst/>
          </a:prstGeom>
          <a:noFill/>
        </p:spPr>
        <p:txBody>
          <a:bodyPr wrap="square" rtlCol="0">
            <a:spAutoFit/>
          </a:bodyPr>
          <a:lstStyle/>
          <a:p>
            <a:r>
              <a:rPr lang="en-US" dirty="0">
                <a:latin typeface="Amasis MT Pro Black" panose="02040A04050005020304" pitchFamily="18" charset="0"/>
              </a:rPr>
              <a:t>Chances are, you support the economy of this city and surrounding areas every day if you use or purchase products from any of these companies, which are among the top 10 employers in the area:</a:t>
            </a:r>
          </a:p>
        </p:txBody>
      </p:sp>
      <p:pic>
        <p:nvPicPr>
          <p:cNvPr id="12290" name="Picture 2" descr="Thanks to Gizmodo, I am now convinced Amazon's logo is a penis">
            <a:extLst>
              <a:ext uri="{FF2B5EF4-FFF2-40B4-BE49-F238E27FC236}">
                <a16:creationId xmlns:a16="http://schemas.microsoft.com/office/drawing/2014/main" id="{16A7435F-F29D-414C-AC6C-49AC0FC62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008" y="280836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868FE48E-F3A0-402C-8C1F-465A1368B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414" y="2993879"/>
            <a:ext cx="357187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tarbucks - Wikipedia">
            <a:extLst>
              <a:ext uri="{FF2B5EF4-FFF2-40B4-BE49-F238E27FC236}">
                <a16:creationId xmlns:a16="http://schemas.microsoft.com/office/drawing/2014/main" id="{F690BC95-DF29-4035-8593-EFBA565EE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8510" y="2519816"/>
            <a:ext cx="2054940" cy="208046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Nordstrom logo logo and symbol, meaning, history, PNG">
            <a:extLst>
              <a:ext uri="{FF2B5EF4-FFF2-40B4-BE49-F238E27FC236}">
                <a16:creationId xmlns:a16="http://schemas.microsoft.com/office/drawing/2014/main" id="{1729644D-54D7-4A0F-B423-7BFC9D8A6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5" y="4806786"/>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Microsoft unveils its new logo, the first major change in 25 years - The  Verge">
            <a:extLst>
              <a:ext uri="{FF2B5EF4-FFF2-40B4-BE49-F238E27FC236}">
                <a16:creationId xmlns:a16="http://schemas.microsoft.com/office/drawing/2014/main" id="{14361CBD-051B-40B5-8889-984AEF4366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82" t="29788" r="9000" b="33016"/>
          <a:stretch/>
        </p:blipFill>
        <p:spPr bwMode="auto">
          <a:xfrm>
            <a:off x="7451101" y="4890288"/>
            <a:ext cx="3749757" cy="114064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Mobile logo single T magenta on white | T‑Mobile Newsroom">
            <a:extLst>
              <a:ext uri="{FF2B5EF4-FFF2-40B4-BE49-F238E27FC236}">
                <a16:creationId xmlns:a16="http://schemas.microsoft.com/office/drawing/2014/main" id="{244ECF24-C4FC-40A2-824D-9E3A89AB0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7413" y="4600280"/>
            <a:ext cx="1879873" cy="1983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erson&#10;&#10;Description automatically generated">
            <a:extLst>
              <a:ext uri="{FF2B5EF4-FFF2-40B4-BE49-F238E27FC236}">
                <a16:creationId xmlns:a16="http://schemas.microsoft.com/office/drawing/2014/main" id="{7B85E968-6DC0-4ADC-8478-9919C35A300A}"/>
              </a:ext>
            </a:extLst>
          </p:cNvPr>
          <p:cNvPicPr>
            <a:picLocks noChangeAspect="1"/>
          </p:cNvPicPr>
          <p:nvPr/>
        </p:nvPicPr>
        <p:blipFill rotWithShape="1">
          <a:blip r:embed="rId8">
            <a:extLst>
              <a:ext uri="{28A0092B-C50C-407E-A947-70E740481C1C}">
                <a14:useLocalDpi xmlns:a14="http://schemas.microsoft.com/office/drawing/2010/main" val="0"/>
              </a:ext>
            </a:extLst>
          </a:blip>
          <a:srcRect l="679" t="17310" r="-679" b="5352"/>
          <a:stretch/>
        </p:blipFill>
        <p:spPr>
          <a:xfrm>
            <a:off x="3810171" y="4158229"/>
            <a:ext cx="3603118" cy="2786585"/>
          </a:xfrm>
          <a:prstGeom prst="rect">
            <a:avLst/>
          </a:prstGeom>
        </p:spPr>
      </p:pic>
    </p:spTree>
    <p:extLst>
      <p:ext uri="{BB962C8B-B14F-4D97-AF65-F5344CB8AC3E}">
        <p14:creationId xmlns:p14="http://schemas.microsoft.com/office/powerpoint/2010/main" val="4279918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4"/>
                                        </p:tgtEl>
                                        <p:attrNameLst>
                                          <p:attrName>style.visibility</p:attrName>
                                        </p:attrNameLst>
                                      </p:cBhvr>
                                      <p:to>
                                        <p:strVal val="visible"/>
                                      </p:to>
                                    </p:set>
                                    <p:animEffect transition="in" filter="fade">
                                      <p:cBhvr>
                                        <p:cTn id="17" dur="500"/>
                                        <p:tgtEl>
                                          <p:spTgt spid="122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6"/>
                                        </p:tgtEl>
                                        <p:attrNameLst>
                                          <p:attrName>style.visibility</p:attrName>
                                        </p:attrNameLst>
                                      </p:cBhvr>
                                      <p:to>
                                        <p:strVal val="visible"/>
                                      </p:to>
                                    </p:set>
                                    <p:animEffect transition="in" filter="fade">
                                      <p:cBhvr>
                                        <p:cTn id="22" dur="500"/>
                                        <p:tgtEl>
                                          <p:spTgt spid="122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00"/>
                                        </p:tgtEl>
                                        <p:attrNameLst>
                                          <p:attrName>style.visibility</p:attrName>
                                        </p:attrNameLst>
                                      </p:cBhvr>
                                      <p:to>
                                        <p:strVal val="visible"/>
                                      </p:to>
                                    </p:set>
                                    <p:animEffect transition="in" filter="fade">
                                      <p:cBhvr>
                                        <p:cTn id="27" dur="500"/>
                                        <p:tgtEl>
                                          <p:spTgt spid="123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98"/>
                                        </p:tgtEl>
                                        <p:attrNameLst>
                                          <p:attrName>style.visibility</p:attrName>
                                        </p:attrNameLst>
                                      </p:cBhvr>
                                      <p:to>
                                        <p:strVal val="visible"/>
                                      </p:to>
                                    </p:set>
                                    <p:animEffect transition="in" filter="fade">
                                      <p:cBhvr>
                                        <p:cTn id="32" dur="500"/>
                                        <p:tgtEl>
                                          <p:spTgt spid="1229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CD4984-0450-4C4F-A1CC-C61A55E7EAC2}"/>
              </a:ext>
            </a:extLst>
          </p:cNvPr>
          <p:cNvSpPr txBox="1"/>
          <p:nvPr/>
        </p:nvSpPr>
        <p:spPr>
          <a:xfrm>
            <a:off x="258737" y="143969"/>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pic>
        <p:nvPicPr>
          <p:cNvPr id="6" name="Picture 5" descr="A picture containing website&#10;&#10;Description automatically generated">
            <a:extLst>
              <a:ext uri="{FF2B5EF4-FFF2-40B4-BE49-F238E27FC236}">
                <a16:creationId xmlns:a16="http://schemas.microsoft.com/office/drawing/2014/main" id="{E64FBEC5-789A-4E00-AA20-37EDFA5145B6}"/>
              </a:ext>
            </a:extLst>
          </p:cNvPr>
          <p:cNvPicPr>
            <a:picLocks noChangeAspect="1"/>
          </p:cNvPicPr>
          <p:nvPr/>
        </p:nvPicPr>
        <p:blipFill rotWithShape="1">
          <a:blip r:embed="rId2">
            <a:extLst>
              <a:ext uri="{28A0092B-C50C-407E-A947-70E740481C1C}">
                <a14:useLocalDpi xmlns:a14="http://schemas.microsoft.com/office/drawing/2010/main" val="0"/>
              </a:ext>
            </a:extLst>
          </a:blip>
          <a:srcRect t="12646"/>
          <a:stretch/>
        </p:blipFill>
        <p:spPr>
          <a:xfrm>
            <a:off x="0" y="1216057"/>
            <a:ext cx="12172208" cy="5990734"/>
          </a:xfrm>
          <a:prstGeom prst="rect">
            <a:avLst/>
          </a:prstGeom>
        </p:spPr>
      </p:pic>
    </p:spTree>
    <p:extLst>
      <p:ext uri="{BB962C8B-B14F-4D97-AF65-F5344CB8AC3E}">
        <p14:creationId xmlns:p14="http://schemas.microsoft.com/office/powerpoint/2010/main" val="636263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lanet Earth from space">
            <a:extLst>
              <a:ext uri="{FF2B5EF4-FFF2-40B4-BE49-F238E27FC236}">
                <a16:creationId xmlns:a16="http://schemas.microsoft.com/office/drawing/2014/main" id="{FD338D8A-07BF-4BDB-96BD-35ACAD8566A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59677D02-BAFC-4495-8621-16B3101262A1}"/>
              </a:ext>
            </a:extLst>
          </p:cNvPr>
          <p:cNvSpPr>
            <a:spLocks noGrp="1"/>
          </p:cNvSpPr>
          <p:nvPr>
            <p:ph type="ctrTitle"/>
          </p:nvPr>
        </p:nvSpPr>
        <p:spPr>
          <a:xfrm>
            <a:off x="2146434" y="1232034"/>
            <a:ext cx="8521566" cy="2790846"/>
          </a:xfrm>
        </p:spPr>
        <p:txBody>
          <a:bodyPr>
            <a:normAutofit/>
          </a:bodyPr>
          <a:lstStyle/>
          <a:p>
            <a:r>
              <a:rPr lang="en-US" dirty="0">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FFFFFF"/>
                </a:solidFill>
                <a:latin typeface="Harlow Solid Italic" panose="04030604020F02020D02" pitchFamily="82" charset="0"/>
              </a:rPr>
              <a:t>Where in the World??</a:t>
            </a:r>
          </a:p>
        </p:txBody>
      </p:sp>
    </p:spTree>
    <p:extLst>
      <p:ext uri="{BB962C8B-B14F-4D97-AF65-F5344CB8AC3E}">
        <p14:creationId xmlns:p14="http://schemas.microsoft.com/office/powerpoint/2010/main" val="204598647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lorence Nightingale: Crimean War Heroine">
            <a:extLst>
              <a:ext uri="{FF2B5EF4-FFF2-40B4-BE49-F238E27FC236}">
                <a16:creationId xmlns:a16="http://schemas.microsoft.com/office/drawing/2014/main" id="{D3B2BC5E-8C4A-49DE-BB29-377E5DA0A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91" y="0"/>
            <a:ext cx="12632181" cy="71056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18CE5AC-6116-4E58-ACE2-42F51D711B89}"/>
              </a:ext>
            </a:extLst>
          </p:cNvPr>
          <p:cNvSpPr/>
          <p:nvPr/>
        </p:nvSpPr>
        <p:spPr>
          <a:xfrm>
            <a:off x="348791" y="114310"/>
            <a:ext cx="4732256" cy="646331"/>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D1FBFB-D253-447E-A37F-F374C510448B}"/>
              </a:ext>
            </a:extLst>
          </p:cNvPr>
          <p:cNvSpPr txBox="1"/>
          <p:nvPr/>
        </p:nvSpPr>
        <p:spPr>
          <a:xfrm>
            <a:off x="401546" y="114309"/>
            <a:ext cx="5137608" cy="646331"/>
          </a:xfrm>
          <a:prstGeom prst="rect">
            <a:avLst/>
          </a:prstGeom>
          <a:noFill/>
        </p:spPr>
        <p:txBody>
          <a:bodyPr wrap="square" rtlCol="0">
            <a:spAutoFit/>
          </a:bodyPr>
          <a:lstStyle/>
          <a:p>
            <a:r>
              <a:rPr lang="en-US" sz="3600" dirty="0">
                <a:latin typeface="Amasis MT Pro Black" panose="02040A04050005020304" pitchFamily="18" charset="0"/>
              </a:rPr>
              <a:t>Location 4, Clue #1</a:t>
            </a:r>
          </a:p>
        </p:txBody>
      </p:sp>
      <p:sp>
        <p:nvSpPr>
          <p:cNvPr id="7" name="TextBox 6">
            <a:extLst>
              <a:ext uri="{FF2B5EF4-FFF2-40B4-BE49-F238E27FC236}">
                <a16:creationId xmlns:a16="http://schemas.microsoft.com/office/drawing/2014/main" id="{367DDFB5-07F9-426A-9C08-53A064E6AA64}"/>
              </a:ext>
            </a:extLst>
          </p:cNvPr>
          <p:cNvSpPr txBox="1"/>
          <p:nvPr/>
        </p:nvSpPr>
        <p:spPr>
          <a:xfrm>
            <a:off x="8777938" y="5376317"/>
            <a:ext cx="2884560" cy="1200329"/>
          </a:xfrm>
          <a:prstGeom prst="rect">
            <a:avLst/>
          </a:prstGeom>
          <a:noFill/>
        </p:spPr>
        <p:txBody>
          <a:bodyPr wrap="square" rtlCol="0">
            <a:spAutoFit/>
          </a:bodyPr>
          <a:lstStyle/>
          <a:p>
            <a:r>
              <a:rPr lang="en-US" b="0" i="0" dirty="0">
                <a:solidFill>
                  <a:schemeClr val="bg1"/>
                </a:solidFill>
                <a:effectLst/>
                <a:latin typeface="Amasis MT Pro Black" panose="02040A04050005020304" pitchFamily="18" charset="0"/>
              </a:rPr>
              <a:t>Florence Nightingale, the inventor of the nurse call system, was born in this city. </a:t>
            </a:r>
            <a:endParaRPr lang="en-US" dirty="0">
              <a:solidFill>
                <a:schemeClr val="bg1"/>
              </a:solidFill>
              <a:latin typeface="Amasis MT Pro Black" panose="02040A04050005020304" pitchFamily="18" charset="0"/>
            </a:endParaRPr>
          </a:p>
        </p:txBody>
      </p:sp>
      <p:pic>
        <p:nvPicPr>
          <p:cNvPr id="8" name="Picture 7" descr="A person standing in front of a sign&#10;&#10;Description automatically generated with medium confidence">
            <a:extLst>
              <a:ext uri="{FF2B5EF4-FFF2-40B4-BE49-F238E27FC236}">
                <a16:creationId xmlns:a16="http://schemas.microsoft.com/office/drawing/2014/main" id="{B5D49058-4D25-4AAB-B6FB-633064814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318"/>
            <a:ext cx="5969285" cy="5969285"/>
          </a:xfrm>
          <a:prstGeom prst="rect">
            <a:avLst/>
          </a:prstGeom>
        </p:spPr>
      </p:pic>
    </p:spTree>
    <p:extLst>
      <p:ext uri="{BB962C8B-B14F-4D97-AF65-F5344CB8AC3E}">
        <p14:creationId xmlns:p14="http://schemas.microsoft.com/office/powerpoint/2010/main" val="343352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Week in Italy: Venice, Florence &amp;amp; Rome | EF Go Ahead Tours">
            <a:extLst>
              <a:ext uri="{FF2B5EF4-FFF2-40B4-BE49-F238E27FC236}">
                <a16:creationId xmlns:a16="http://schemas.microsoft.com/office/drawing/2014/main" id="{FF34DF8C-536C-4695-B043-B8D19D1750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48" t="62402"/>
          <a:stretch/>
        </p:blipFill>
        <p:spPr bwMode="auto">
          <a:xfrm>
            <a:off x="2844804" y="1122519"/>
            <a:ext cx="9028684" cy="46129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4EC2F5-EF99-4342-BD61-62DEE83B1020}"/>
              </a:ext>
            </a:extLst>
          </p:cNvPr>
          <p:cNvSpPr txBox="1"/>
          <p:nvPr/>
        </p:nvSpPr>
        <p:spPr>
          <a:xfrm>
            <a:off x="301924" y="210168"/>
            <a:ext cx="2799761" cy="646331"/>
          </a:xfrm>
          <a:prstGeom prst="rect">
            <a:avLst/>
          </a:prstGeom>
          <a:noFill/>
        </p:spPr>
        <p:txBody>
          <a:bodyPr wrap="square" rtlCol="0">
            <a:spAutoFit/>
          </a:bodyPr>
          <a:lstStyle/>
          <a:p>
            <a:r>
              <a:rPr lang="en-US" sz="3600" dirty="0">
                <a:latin typeface="Amasis MT Pro Black" panose="02040A04050005020304" pitchFamily="18" charset="0"/>
              </a:rPr>
              <a:t>Clue #2</a:t>
            </a:r>
          </a:p>
        </p:txBody>
      </p:sp>
      <p:sp>
        <p:nvSpPr>
          <p:cNvPr id="5" name="TextBox 4">
            <a:extLst>
              <a:ext uri="{FF2B5EF4-FFF2-40B4-BE49-F238E27FC236}">
                <a16:creationId xmlns:a16="http://schemas.microsoft.com/office/drawing/2014/main" id="{2B95199F-3195-4459-BF4F-9CC2D63F61FB}"/>
              </a:ext>
            </a:extLst>
          </p:cNvPr>
          <p:cNvSpPr txBox="1"/>
          <p:nvPr/>
        </p:nvSpPr>
        <p:spPr>
          <a:xfrm>
            <a:off x="318512" y="2873158"/>
            <a:ext cx="2177507" cy="2862322"/>
          </a:xfrm>
          <a:prstGeom prst="rect">
            <a:avLst/>
          </a:prstGeom>
          <a:noFill/>
        </p:spPr>
        <p:txBody>
          <a:bodyPr wrap="square">
            <a:spAutoFit/>
          </a:bodyPr>
          <a:lstStyle/>
          <a:p>
            <a:r>
              <a:rPr lang="en-US" b="0" i="0" dirty="0">
                <a:solidFill>
                  <a:srgbClr val="202124"/>
                </a:solidFill>
                <a:effectLst/>
                <a:latin typeface="Amasis MT Pro Black" panose="02040A04050005020304" pitchFamily="18" charset="0"/>
              </a:rPr>
              <a:t>The streets may look dry in this photo, but the city has had two floods; one on November 4, 1333, and one on November 4, 1966 – exactly 633 years apart!</a:t>
            </a:r>
            <a:endParaRPr lang="en-US" dirty="0">
              <a:latin typeface="Amasis MT Pro Black" panose="02040A04050005020304" pitchFamily="18" charset="0"/>
            </a:endParaRPr>
          </a:p>
        </p:txBody>
      </p:sp>
    </p:spTree>
    <p:extLst>
      <p:ext uri="{BB962C8B-B14F-4D97-AF65-F5344CB8AC3E}">
        <p14:creationId xmlns:p14="http://schemas.microsoft.com/office/powerpoint/2010/main" val="4207990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626366-E96C-44EC-87F4-CE50001898CA}"/>
              </a:ext>
            </a:extLst>
          </p:cNvPr>
          <p:cNvSpPr txBox="1"/>
          <p:nvPr/>
        </p:nvSpPr>
        <p:spPr>
          <a:xfrm>
            <a:off x="301924" y="210168"/>
            <a:ext cx="2799761" cy="646331"/>
          </a:xfrm>
          <a:prstGeom prst="rect">
            <a:avLst/>
          </a:prstGeom>
          <a:noFill/>
        </p:spPr>
        <p:txBody>
          <a:bodyPr wrap="square" rtlCol="0">
            <a:spAutoFit/>
          </a:bodyPr>
          <a:lstStyle/>
          <a:p>
            <a:r>
              <a:rPr lang="en-US" sz="3600" dirty="0">
                <a:latin typeface="Amasis MT Pro Black" panose="02040A04050005020304" pitchFamily="18" charset="0"/>
              </a:rPr>
              <a:t>Clue #3</a:t>
            </a:r>
          </a:p>
        </p:txBody>
      </p:sp>
      <p:pic>
        <p:nvPicPr>
          <p:cNvPr id="16386" name="Picture 2" descr="Pecorino Romano - Wikipedia">
            <a:extLst>
              <a:ext uri="{FF2B5EF4-FFF2-40B4-BE49-F238E27FC236}">
                <a16:creationId xmlns:a16="http://schemas.microsoft.com/office/drawing/2014/main" id="{027B891D-A735-4160-9369-F234E656A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783" y="0"/>
            <a:ext cx="843222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E4C3F7-D3DA-45AE-912D-337FA103C256}"/>
              </a:ext>
            </a:extLst>
          </p:cNvPr>
          <p:cNvSpPr txBox="1"/>
          <p:nvPr/>
        </p:nvSpPr>
        <p:spPr>
          <a:xfrm>
            <a:off x="301924" y="4119811"/>
            <a:ext cx="2799760" cy="2585323"/>
          </a:xfrm>
          <a:prstGeom prst="rect">
            <a:avLst/>
          </a:prstGeom>
          <a:noFill/>
        </p:spPr>
        <p:txBody>
          <a:bodyPr wrap="square">
            <a:spAutoFit/>
          </a:bodyPr>
          <a:lstStyle/>
          <a:p>
            <a:r>
              <a:rPr lang="en-US" b="0" i="0" dirty="0">
                <a:solidFill>
                  <a:srgbClr val="202124"/>
                </a:solidFill>
                <a:effectLst/>
                <a:latin typeface="Amasis MT Pro Black" panose="02040A04050005020304" pitchFamily="18" charset="0"/>
              </a:rPr>
              <a:t>The most popular cheese in the area is </a:t>
            </a:r>
            <a:r>
              <a:rPr lang="en-US" b="1" i="0" dirty="0">
                <a:solidFill>
                  <a:srgbClr val="202124"/>
                </a:solidFill>
                <a:effectLst/>
                <a:latin typeface="Amasis MT Pro Black" panose="02040A04050005020304" pitchFamily="18" charset="0"/>
              </a:rPr>
              <a:t>Pecorino</a:t>
            </a:r>
            <a:r>
              <a:rPr lang="en-US" b="0" i="0" dirty="0">
                <a:solidFill>
                  <a:srgbClr val="202124"/>
                </a:solidFill>
                <a:effectLst/>
                <a:latin typeface="Amasis MT Pro Black" panose="02040A04050005020304" pitchFamily="18" charset="0"/>
              </a:rPr>
              <a:t>, a hard cheese made from whole sheep's milk between September and June when the grass is best for grazing.</a:t>
            </a:r>
            <a:endParaRPr lang="en-US" dirty="0">
              <a:latin typeface="Amasis MT Pro Black" panose="02040A04050005020304" pitchFamily="18" charset="0"/>
            </a:endParaRPr>
          </a:p>
        </p:txBody>
      </p:sp>
    </p:spTree>
    <p:extLst>
      <p:ext uri="{BB962C8B-B14F-4D97-AF65-F5344CB8AC3E}">
        <p14:creationId xmlns:p14="http://schemas.microsoft.com/office/powerpoint/2010/main" val="3301323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Florence Streets">
            <a:extLst>
              <a:ext uri="{FF2B5EF4-FFF2-40B4-BE49-F238E27FC236}">
                <a16:creationId xmlns:a16="http://schemas.microsoft.com/office/drawing/2014/main" id="{E4A2FBA1-F7DA-4244-A5EB-7AE31DBEF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684" y="1355179"/>
            <a:ext cx="7620000" cy="5067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23C23-DCD6-4175-8C02-ACCD074981DA}"/>
              </a:ext>
            </a:extLst>
          </p:cNvPr>
          <p:cNvSpPr txBox="1"/>
          <p:nvPr/>
        </p:nvSpPr>
        <p:spPr>
          <a:xfrm>
            <a:off x="301924" y="210168"/>
            <a:ext cx="2799761" cy="646331"/>
          </a:xfrm>
          <a:prstGeom prst="rect">
            <a:avLst/>
          </a:prstGeom>
          <a:noFill/>
        </p:spPr>
        <p:txBody>
          <a:bodyPr wrap="square" rtlCol="0">
            <a:spAutoFit/>
          </a:bodyPr>
          <a:lstStyle/>
          <a:p>
            <a:r>
              <a:rPr lang="en-US" sz="3600" dirty="0">
                <a:latin typeface="Amasis MT Pro Black" panose="02040A04050005020304" pitchFamily="18" charset="0"/>
              </a:rPr>
              <a:t>Clue #4</a:t>
            </a:r>
          </a:p>
        </p:txBody>
      </p:sp>
      <p:sp>
        <p:nvSpPr>
          <p:cNvPr id="6" name="TextBox 5">
            <a:extLst>
              <a:ext uri="{FF2B5EF4-FFF2-40B4-BE49-F238E27FC236}">
                <a16:creationId xmlns:a16="http://schemas.microsoft.com/office/drawing/2014/main" id="{5249DE0A-D00F-401E-8AF3-62163A84593F}"/>
              </a:ext>
            </a:extLst>
          </p:cNvPr>
          <p:cNvSpPr txBox="1"/>
          <p:nvPr/>
        </p:nvSpPr>
        <p:spPr>
          <a:xfrm>
            <a:off x="301924" y="5118455"/>
            <a:ext cx="2799760" cy="1200329"/>
          </a:xfrm>
          <a:prstGeom prst="rect">
            <a:avLst/>
          </a:prstGeom>
          <a:noFill/>
        </p:spPr>
        <p:txBody>
          <a:bodyPr wrap="square">
            <a:spAutoFit/>
          </a:bodyPr>
          <a:lstStyle/>
          <a:p>
            <a:r>
              <a:rPr lang="en-US" b="0" i="0" dirty="0">
                <a:solidFill>
                  <a:srgbClr val="202124"/>
                </a:solidFill>
                <a:effectLst/>
                <a:latin typeface="Amasis MT Pro Black" panose="02040A04050005020304" pitchFamily="18" charset="0"/>
              </a:rPr>
              <a:t>In 1339, this city was the first on the continent to pave all its streets and roads! </a:t>
            </a:r>
          </a:p>
        </p:txBody>
      </p:sp>
      <p:pic>
        <p:nvPicPr>
          <p:cNvPr id="11" name="Picture 10" descr="A person smiling with a sign behind the&#10;&#10;Description automatically generated with low confidence">
            <a:extLst>
              <a:ext uri="{FF2B5EF4-FFF2-40B4-BE49-F238E27FC236}">
                <a16:creationId xmlns:a16="http://schemas.microsoft.com/office/drawing/2014/main" id="{E1E54B28-53C6-4D45-99FC-030671771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112" y="2262169"/>
            <a:ext cx="4595832" cy="4595832"/>
          </a:xfrm>
          <a:prstGeom prst="rect">
            <a:avLst/>
          </a:prstGeom>
        </p:spPr>
      </p:pic>
    </p:spTree>
    <p:extLst>
      <p:ext uri="{BB962C8B-B14F-4D97-AF65-F5344CB8AC3E}">
        <p14:creationId xmlns:p14="http://schemas.microsoft.com/office/powerpoint/2010/main" val="3453698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3CA543-EE88-4472-95D9-6A064CADC5AF}"/>
              </a:ext>
            </a:extLst>
          </p:cNvPr>
          <p:cNvSpPr txBox="1"/>
          <p:nvPr/>
        </p:nvSpPr>
        <p:spPr>
          <a:xfrm>
            <a:off x="166753" y="158551"/>
            <a:ext cx="2721726" cy="646331"/>
          </a:xfrm>
          <a:prstGeom prst="rect">
            <a:avLst/>
          </a:prstGeom>
          <a:noFill/>
        </p:spPr>
        <p:txBody>
          <a:bodyPr wrap="square" rtlCol="0">
            <a:spAutoFit/>
          </a:bodyPr>
          <a:lstStyle/>
          <a:p>
            <a:r>
              <a:rPr lang="en-US" sz="3600" dirty="0">
                <a:latin typeface="Amasis MT Pro Black" panose="02040A04050005020304" pitchFamily="18" charset="0"/>
              </a:rPr>
              <a:t>Final Clue!</a:t>
            </a:r>
          </a:p>
        </p:txBody>
      </p:sp>
      <p:pic>
        <p:nvPicPr>
          <p:cNvPr id="18436" name="Picture 4" descr="Disney+&amp;#39;s Live-Action Pinocchio Reveals Premiere Window | CBR">
            <a:extLst>
              <a:ext uri="{FF2B5EF4-FFF2-40B4-BE49-F238E27FC236}">
                <a16:creationId xmlns:a16="http://schemas.microsoft.com/office/drawing/2014/main" id="{DE6B85B7-AB16-46F2-99AC-5134FA867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1219497"/>
            <a:ext cx="7413867" cy="4633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022BBE-75F5-49DA-9142-AD0522F839D1}"/>
              </a:ext>
            </a:extLst>
          </p:cNvPr>
          <p:cNvSpPr txBox="1"/>
          <p:nvPr/>
        </p:nvSpPr>
        <p:spPr>
          <a:xfrm>
            <a:off x="292230" y="3874117"/>
            <a:ext cx="2450971" cy="923330"/>
          </a:xfrm>
          <a:prstGeom prst="rect">
            <a:avLst/>
          </a:prstGeom>
          <a:noFill/>
        </p:spPr>
        <p:txBody>
          <a:bodyPr wrap="square">
            <a:spAutoFit/>
          </a:bodyPr>
          <a:lstStyle/>
          <a:p>
            <a:r>
              <a:rPr lang="en-US" b="0" i="0" dirty="0">
                <a:solidFill>
                  <a:srgbClr val="202124"/>
                </a:solidFill>
                <a:effectLst/>
                <a:latin typeface="Amasis MT Pro Black" panose="02040A04050005020304" pitchFamily="18" charset="0"/>
              </a:rPr>
              <a:t>The author of Pinocchio is from this city</a:t>
            </a:r>
          </a:p>
        </p:txBody>
      </p:sp>
      <p:pic>
        <p:nvPicPr>
          <p:cNvPr id="4" name="Picture 3" descr="A person smiling with a sign behind him&#10;&#10;Description automatically generated with low confidence">
            <a:extLst>
              <a:ext uri="{FF2B5EF4-FFF2-40B4-BE49-F238E27FC236}">
                <a16:creationId xmlns:a16="http://schemas.microsoft.com/office/drawing/2014/main" id="{E07D9DBA-CB07-465A-BE0C-4D57C3E10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76" y="2025586"/>
            <a:ext cx="4867584" cy="4867584"/>
          </a:xfrm>
          <a:prstGeom prst="rect">
            <a:avLst/>
          </a:prstGeom>
        </p:spPr>
      </p:pic>
    </p:spTree>
    <p:extLst>
      <p:ext uri="{BB962C8B-B14F-4D97-AF65-F5344CB8AC3E}">
        <p14:creationId xmlns:p14="http://schemas.microsoft.com/office/powerpoint/2010/main" val="2754675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46D8AEB2-E193-4115-A09D-F070D2991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6" y="0"/>
            <a:ext cx="12172208" cy="6858000"/>
          </a:xfrm>
          <a:prstGeom prst="rect">
            <a:avLst/>
          </a:prstGeom>
        </p:spPr>
      </p:pic>
      <p:sp>
        <p:nvSpPr>
          <p:cNvPr id="5" name="TextBox 4">
            <a:extLst>
              <a:ext uri="{FF2B5EF4-FFF2-40B4-BE49-F238E27FC236}">
                <a16:creationId xmlns:a16="http://schemas.microsoft.com/office/drawing/2014/main" id="{48FE938B-7B22-4B28-9B47-D0A952B13CE1}"/>
              </a:ext>
            </a:extLst>
          </p:cNvPr>
          <p:cNvSpPr txBox="1"/>
          <p:nvPr/>
        </p:nvSpPr>
        <p:spPr>
          <a:xfrm>
            <a:off x="258737" y="143969"/>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pic>
        <p:nvPicPr>
          <p:cNvPr id="7" name="Picture 6" descr="A picture containing text, person&#10;&#10;Description automatically generated">
            <a:extLst>
              <a:ext uri="{FF2B5EF4-FFF2-40B4-BE49-F238E27FC236}">
                <a16:creationId xmlns:a16="http://schemas.microsoft.com/office/drawing/2014/main" id="{6FD55601-FD9E-403C-AED7-E98BC7E45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68" y="2778431"/>
            <a:ext cx="4079569" cy="4079569"/>
          </a:xfrm>
          <a:prstGeom prst="rect">
            <a:avLst/>
          </a:prstGeom>
        </p:spPr>
      </p:pic>
      <p:pic>
        <p:nvPicPr>
          <p:cNvPr id="9" name="Picture 8" descr="A picture containing text, person, person&#10;&#10;Description automatically generated">
            <a:extLst>
              <a:ext uri="{FF2B5EF4-FFF2-40B4-BE49-F238E27FC236}">
                <a16:creationId xmlns:a16="http://schemas.microsoft.com/office/drawing/2014/main" id="{DCA73106-8611-4AA0-A78E-085CCBAB3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6989" y="2422989"/>
            <a:ext cx="4435011" cy="4435011"/>
          </a:xfrm>
          <a:prstGeom prst="rect">
            <a:avLst/>
          </a:prstGeom>
        </p:spPr>
      </p:pic>
    </p:spTree>
    <p:extLst>
      <p:ext uri="{BB962C8B-B14F-4D97-AF65-F5344CB8AC3E}">
        <p14:creationId xmlns:p14="http://schemas.microsoft.com/office/powerpoint/2010/main" val="4201522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l Gezira Palace in black and white. Taken around the time of 1901">
            <a:extLst>
              <a:ext uri="{FF2B5EF4-FFF2-40B4-BE49-F238E27FC236}">
                <a16:creationId xmlns:a16="http://schemas.microsoft.com/office/drawing/2014/main" id="{7DA442FB-90D3-49B8-BBCF-CB1C05A37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9214" cy="6842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AB7307-629A-4130-996A-03CF140B26A1}"/>
              </a:ext>
            </a:extLst>
          </p:cNvPr>
          <p:cNvSpPr txBox="1"/>
          <p:nvPr/>
        </p:nvSpPr>
        <p:spPr>
          <a:xfrm>
            <a:off x="301923" y="210168"/>
            <a:ext cx="2799761" cy="1200329"/>
          </a:xfrm>
          <a:prstGeom prst="rect">
            <a:avLst/>
          </a:prstGeom>
          <a:noFill/>
        </p:spPr>
        <p:txBody>
          <a:bodyPr wrap="square" rtlCol="0">
            <a:spAutoFit/>
          </a:bodyPr>
          <a:lstStyle/>
          <a:p>
            <a:r>
              <a:rPr lang="en-US" sz="3600" dirty="0">
                <a:latin typeface="Amasis MT Pro Black" panose="02040A04050005020304" pitchFamily="18" charset="0"/>
              </a:rPr>
              <a:t>Location 5, Clue #1</a:t>
            </a:r>
          </a:p>
        </p:txBody>
      </p:sp>
      <p:sp>
        <p:nvSpPr>
          <p:cNvPr id="5" name="TextBox 4">
            <a:extLst>
              <a:ext uri="{FF2B5EF4-FFF2-40B4-BE49-F238E27FC236}">
                <a16:creationId xmlns:a16="http://schemas.microsoft.com/office/drawing/2014/main" id="{FC65312D-DBAD-4F63-8901-A6F4EFA542AD}"/>
              </a:ext>
            </a:extLst>
          </p:cNvPr>
          <p:cNvSpPr txBox="1"/>
          <p:nvPr/>
        </p:nvSpPr>
        <p:spPr>
          <a:xfrm>
            <a:off x="3254455" y="707926"/>
            <a:ext cx="6955972" cy="646331"/>
          </a:xfrm>
          <a:prstGeom prst="rect">
            <a:avLst/>
          </a:prstGeom>
          <a:noFill/>
        </p:spPr>
        <p:txBody>
          <a:bodyPr wrap="square" rtlCol="0">
            <a:spAutoFit/>
          </a:bodyPr>
          <a:lstStyle/>
          <a:p>
            <a:r>
              <a:rPr lang="en-US" dirty="0">
                <a:latin typeface="Amasis MT Pro Black" panose="02040A04050005020304" pitchFamily="18" charset="0"/>
              </a:rPr>
              <a:t>This palace was built for Empress</a:t>
            </a:r>
          </a:p>
          <a:p>
            <a:r>
              <a:rPr lang="en-US" dirty="0">
                <a:latin typeface="Amasis MT Pro Black" panose="02040A04050005020304" pitchFamily="18" charset="0"/>
              </a:rPr>
              <a:t>Eugenie, wife of </a:t>
            </a:r>
            <a:r>
              <a:rPr lang="en-US" dirty="0" err="1">
                <a:latin typeface="Amasis MT Pro Black" panose="02040A04050005020304" pitchFamily="18" charset="0"/>
              </a:rPr>
              <a:t>Napolean</a:t>
            </a:r>
            <a:r>
              <a:rPr lang="en-US" dirty="0">
                <a:latin typeface="Amasis MT Pro Black" panose="02040A04050005020304" pitchFamily="18" charset="0"/>
              </a:rPr>
              <a:t> III. </a:t>
            </a:r>
          </a:p>
        </p:txBody>
      </p:sp>
      <p:pic>
        <p:nvPicPr>
          <p:cNvPr id="6" name="Picture 5" descr="A picture containing text, person&#10;&#10;Description automatically generated">
            <a:extLst>
              <a:ext uri="{FF2B5EF4-FFF2-40B4-BE49-F238E27FC236}">
                <a16:creationId xmlns:a16="http://schemas.microsoft.com/office/drawing/2014/main" id="{68F25272-5035-43D8-96DF-E9EC96C84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15" y="1354257"/>
            <a:ext cx="5519057" cy="5519057"/>
          </a:xfrm>
          <a:prstGeom prst="rect">
            <a:avLst/>
          </a:prstGeom>
        </p:spPr>
      </p:pic>
    </p:spTree>
    <p:extLst>
      <p:ext uri="{BB962C8B-B14F-4D97-AF65-F5344CB8AC3E}">
        <p14:creationId xmlns:p14="http://schemas.microsoft.com/office/powerpoint/2010/main" val="2096499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B183B5-82D2-49F4-9E08-866C7E3FDC83}"/>
              </a:ext>
            </a:extLst>
          </p:cNvPr>
          <p:cNvSpPr txBox="1"/>
          <p:nvPr/>
        </p:nvSpPr>
        <p:spPr>
          <a:xfrm>
            <a:off x="301924" y="210168"/>
            <a:ext cx="2799761" cy="646331"/>
          </a:xfrm>
          <a:prstGeom prst="rect">
            <a:avLst/>
          </a:prstGeom>
          <a:noFill/>
        </p:spPr>
        <p:txBody>
          <a:bodyPr wrap="square" rtlCol="0">
            <a:spAutoFit/>
          </a:bodyPr>
          <a:lstStyle/>
          <a:p>
            <a:r>
              <a:rPr lang="en-US" sz="3600" dirty="0">
                <a:latin typeface="Amasis MT Pro Black" panose="02040A04050005020304" pitchFamily="18" charset="0"/>
              </a:rPr>
              <a:t>Clue #2</a:t>
            </a:r>
          </a:p>
        </p:txBody>
      </p:sp>
      <p:pic>
        <p:nvPicPr>
          <p:cNvPr id="4" name="Picture 3" descr="A picture containing text, plant&#10;&#10;Description automatically generated">
            <a:extLst>
              <a:ext uri="{FF2B5EF4-FFF2-40B4-BE49-F238E27FC236}">
                <a16:creationId xmlns:a16="http://schemas.microsoft.com/office/drawing/2014/main" id="{61F94D4E-47A3-4C07-BDCA-73FE67EB7AA4}"/>
              </a:ext>
            </a:extLst>
          </p:cNvPr>
          <p:cNvPicPr>
            <a:picLocks noChangeAspect="1"/>
          </p:cNvPicPr>
          <p:nvPr/>
        </p:nvPicPr>
        <p:blipFill rotWithShape="1">
          <a:blip r:embed="rId2">
            <a:extLst>
              <a:ext uri="{28A0092B-C50C-407E-A947-70E740481C1C}">
                <a14:useLocalDpi xmlns:a14="http://schemas.microsoft.com/office/drawing/2010/main" val="0"/>
              </a:ext>
            </a:extLst>
          </a:blip>
          <a:srcRect b="8333"/>
          <a:stretch/>
        </p:blipFill>
        <p:spPr>
          <a:xfrm>
            <a:off x="6226628" y="1322613"/>
            <a:ext cx="5406275" cy="5094514"/>
          </a:xfrm>
          <a:prstGeom prst="rect">
            <a:avLst/>
          </a:prstGeom>
        </p:spPr>
      </p:pic>
      <p:pic>
        <p:nvPicPr>
          <p:cNvPr id="6" name="Picture 5" descr="Diagram&#10;&#10;Description automatically generated">
            <a:extLst>
              <a:ext uri="{FF2B5EF4-FFF2-40B4-BE49-F238E27FC236}">
                <a16:creationId xmlns:a16="http://schemas.microsoft.com/office/drawing/2014/main" id="{CF5512F6-6EEC-4CC4-BF4A-224625D22757}"/>
              </a:ext>
            </a:extLst>
          </p:cNvPr>
          <p:cNvPicPr>
            <a:picLocks noChangeAspect="1"/>
          </p:cNvPicPr>
          <p:nvPr/>
        </p:nvPicPr>
        <p:blipFill rotWithShape="1">
          <a:blip r:embed="rId3">
            <a:extLst>
              <a:ext uri="{28A0092B-C50C-407E-A947-70E740481C1C}">
                <a14:useLocalDpi xmlns:a14="http://schemas.microsoft.com/office/drawing/2010/main" val="0"/>
              </a:ext>
            </a:extLst>
          </a:blip>
          <a:srcRect b="7619"/>
          <a:stretch/>
        </p:blipFill>
        <p:spPr>
          <a:xfrm>
            <a:off x="839645" y="1157224"/>
            <a:ext cx="4524080" cy="5094513"/>
          </a:xfrm>
          <a:prstGeom prst="rect">
            <a:avLst/>
          </a:prstGeom>
        </p:spPr>
      </p:pic>
      <p:sp>
        <p:nvSpPr>
          <p:cNvPr id="8" name="TextBox 7">
            <a:extLst>
              <a:ext uri="{FF2B5EF4-FFF2-40B4-BE49-F238E27FC236}">
                <a16:creationId xmlns:a16="http://schemas.microsoft.com/office/drawing/2014/main" id="{1D8EDB47-1DED-4E85-9398-9D8AD2F05238}"/>
              </a:ext>
            </a:extLst>
          </p:cNvPr>
          <p:cNvSpPr txBox="1"/>
          <p:nvPr/>
        </p:nvSpPr>
        <p:spPr>
          <a:xfrm>
            <a:off x="2618014" y="364996"/>
            <a:ext cx="6955972" cy="369332"/>
          </a:xfrm>
          <a:prstGeom prst="rect">
            <a:avLst/>
          </a:prstGeom>
          <a:noFill/>
        </p:spPr>
        <p:txBody>
          <a:bodyPr wrap="square" rtlCol="0">
            <a:spAutoFit/>
          </a:bodyPr>
          <a:lstStyle/>
          <a:p>
            <a:r>
              <a:rPr lang="en-US" dirty="0">
                <a:latin typeface="Amasis MT Pro Black" panose="02040A04050005020304" pitchFamily="18" charset="0"/>
              </a:rPr>
              <a:t>This city has two islands within city limits!</a:t>
            </a:r>
          </a:p>
        </p:txBody>
      </p:sp>
    </p:spTree>
    <p:extLst>
      <p:ext uri="{BB962C8B-B14F-4D97-AF65-F5344CB8AC3E}">
        <p14:creationId xmlns:p14="http://schemas.microsoft.com/office/powerpoint/2010/main" val="378982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Greater Cairo - Wikipedia">
            <a:extLst>
              <a:ext uri="{FF2B5EF4-FFF2-40B4-BE49-F238E27FC236}">
                <a16:creationId xmlns:a16="http://schemas.microsoft.com/office/drawing/2014/main" id="{268EABC2-37D2-4B34-9801-435B951A24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31" r="13580" b="1203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AC440F-48AC-418E-BAE0-702EEF03CD66}"/>
              </a:ext>
            </a:extLst>
          </p:cNvPr>
          <p:cNvSpPr txBox="1"/>
          <p:nvPr/>
        </p:nvSpPr>
        <p:spPr>
          <a:xfrm>
            <a:off x="8730702" y="410114"/>
            <a:ext cx="3003738" cy="646331"/>
          </a:xfrm>
          <a:prstGeom prst="rect">
            <a:avLst/>
          </a:prstGeom>
          <a:noFill/>
        </p:spPr>
        <p:txBody>
          <a:bodyPr wrap="square" rtlCol="0">
            <a:spAutoFit/>
          </a:bodyPr>
          <a:lstStyle/>
          <a:p>
            <a:r>
              <a:rPr lang="en-US" sz="3600" dirty="0">
                <a:solidFill>
                  <a:schemeClr val="bg1"/>
                </a:solidFill>
                <a:latin typeface="Amasis MT Pro Black" panose="02040A04050005020304" pitchFamily="18" charset="0"/>
              </a:rPr>
              <a:t>Clue #3</a:t>
            </a:r>
          </a:p>
        </p:txBody>
      </p:sp>
      <p:pic>
        <p:nvPicPr>
          <p:cNvPr id="9" name="Picture 8" descr="A person smiling with a sign behind her&#10;&#10;Description automatically generated with low confidence">
            <a:extLst>
              <a:ext uri="{FF2B5EF4-FFF2-40B4-BE49-F238E27FC236}">
                <a16:creationId xmlns:a16="http://schemas.microsoft.com/office/drawing/2014/main" id="{011B813C-44D0-4EB6-B733-E683B1507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973" y="2326836"/>
            <a:ext cx="4531163" cy="4531163"/>
          </a:xfrm>
          <a:prstGeom prst="rect">
            <a:avLst/>
          </a:prstGeom>
        </p:spPr>
      </p:pic>
    </p:spTree>
    <p:extLst>
      <p:ext uri="{BB962C8B-B14F-4D97-AF65-F5344CB8AC3E}">
        <p14:creationId xmlns:p14="http://schemas.microsoft.com/office/powerpoint/2010/main" val="3144727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0936A85-EE30-4547-B1B8-85353436BE24}"/>
              </a:ext>
            </a:extLst>
          </p:cNvPr>
          <p:cNvSpPr/>
          <p:nvPr/>
        </p:nvSpPr>
        <p:spPr>
          <a:xfrm>
            <a:off x="555171" y="555171"/>
            <a:ext cx="2677886" cy="963386"/>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4">
            <a:extLst>
              <a:ext uri="{FF2B5EF4-FFF2-40B4-BE49-F238E27FC236}">
                <a16:creationId xmlns:a16="http://schemas.microsoft.com/office/drawing/2014/main" id="{01BEDA90-BB00-443A-ACC1-AB7E2BF41C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5129685" cy="10058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006F0ABB-B3BE-4426-B274-76E915A3FDD5}"/>
              </a:ext>
            </a:extLst>
          </p:cNvPr>
          <p:cNvSpPr/>
          <p:nvPr/>
        </p:nvSpPr>
        <p:spPr>
          <a:xfrm>
            <a:off x="694606" y="555171"/>
            <a:ext cx="2677886" cy="963386"/>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FD388DF-14E9-41E3-B966-2DECB6F18A93}"/>
              </a:ext>
            </a:extLst>
          </p:cNvPr>
          <p:cNvSpPr txBox="1"/>
          <p:nvPr/>
        </p:nvSpPr>
        <p:spPr>
          <a:xfrm>
            <a:off x="1017761" y="713698"/>
            <a:ext cx="2799761" cy="646331"/>
          </a:xfrm>
          <a:prstGeom prst="rect">
            <a:avLst/>
          </a:prstGeom>
          <a:noFill/>
        </p:spPr>
        <p:txBody>
          <a:bodyPr wrap="square" rtlCol="0">
            <a:spAutoFit/>
          </a:bodyPr>
          <a:lstStyle/>
          <a:p>
            <a:r>
              <a:rPr lang="en-US" sz="3600" dirty="0">
                <a:latin typeface="Amasis MT Pro Black" panose="02040A04050005020304" pitchFamily="18" charset="0"/>
              </a:rPr>
              <a:t>Clue #4</a:t>
            </a:r>
          </a:p>
        </p:txBody>
      </p:sp>
      <p:sp>
        <p:nvSpPr>
          <p:cNvPr id="12" name="TextBox 11">
            <a:extLst>
              <a:ext uri="{FF2B5EF4-FFF2-40B4-BE49-F238E27FC236}">
                <a16:creationId xmlns:a16="http://schemas.microsoft.com/office/drawing/2014/main" id="{26A9C174-689C-4ABF-A631-DA8F38084E40}"/>
              </a:ext>
            </a:extLst>
          </p:cNvPr>
          <p:cNvSpPr txBox="1"/>
          <p:nvPr/>
        </p:nvSpPr>
        <p:spPr>
          <a:xfrm>
            <a:off x="3695647" y="697369"/>
            <a:ext cx="6955972" cy="923330"/>
          </a:xfrm>
          <a:prstGeom prst="rect">
            <a:avLst/>
          </a:prstGeom>
          <a:noFill/>
        </p:spPr>
        <p:txBody>
          <a:bodyPr wrap="square" rtlCol="0">
            <a:spAutoFit/>
          </a:bodyPr>
          <a:lstStyle/>
          <a:p>
            <a:r>
              <a:rPr lang="en-US" dirty="0">
                <a:solidFill>
                  <a:schemeClr val="bg1"/>
                </a:solidFill>
                <a:latin typeface="Amasis MT Pro Black" panose="02040A04050005020304" pitchFamily="18" charset="0"/>
              </a:rPr>
              <a:t>This city hosts the world’s largest food court! </a:t>
            </a:r>
          </a:p>
          <a:p>
            <a:r>
              <a:rPr lang="en-US" dirty="0">
                <a:solidFill>
                  <a:schemeClr val="bg1"/>
                </a:solidFill>
                <a:latin typeface="Amasis MT Pro Black" panose="02040A04050005020304" pitchFamily="18" charset="0"/>
              </a:rPr>
              <a:t>The giant eatery features 25 cafes and restaurants and space for more than 4,000 diners.</a:t>
            </a:r>
          </a:p>
        </p:txBody>
      </p:sp>
    </p:spTree>
    <p:extLst>
      <p:ext uri="{BB962C8B-B14F-4D97-AF65-F5344CB8AC3E}">
        <p14:creationId xmlns:p14="http://schemas.microsoft.com/office/powerpoint/2010/main" val="1523510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assport Stamps Are Disappearing: Collect While You can...">
            <a:extLst>
              <a:ext uri="{FF2B5EF4-FFF2-40B4-BE49-F238E27FC236}">
                <a16:creationId xmlns:a16="http://schemas.microsoft.com/office/drawing/2014/main" id="{EF0336C4-945C-440F-97C7-504CD8603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12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740DE80-64B1-4FED-96FB-BA3B2E236AB5}"/>
              </a:ext>
            </a:extLst>
          </p:cNvPr>
          <p:cNvSpPr/>
          <p:nvPr/>
        </p:nvSpPr>
        <p:spPr>
          <a:xfrm>
            <a:off x="680235" y="659877"/>
            <a:ext cx="6551629" cy="5379968"/>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680786-9030-428A-A110-ADFF8E68AEE7}"/>
              </a:ext>
            </a:extLst>
          </p:cNvPr>
          <p:cNvSpPr txBox="1"/>
          <p:nvPr/>
        </p:nvSpPr>
        <p:spPr>
          <a:xfrm>
            <a:off x="970961" y="961532"/>
            <a:ext cx="5995447" cy="5078313"/>
          </a:xfrm>
          <a:prstGeom prst="rect">
            <a:avLst/>
          </a:prstGeom>
          <a:noFill/>
        </p:spPr>
        <p:txBody>
          <a:bodyPr wrap="square" rtlCol="0">
            <a:spAutoFit/>
          </a:bodyPr>
          <a:lstStyle/>
          <a:p>
            <a:r>
              <a:rPr lang="en-US" sz="1800" dirty="0">
                <a:effectLst/>
                <a:latin typeface="Amasis MT Pro Black" panose="02040A04050005020304" pitchFamily="18" charset="0"/>
                <a:ea typeface="Calibri" panose="020F0502020204030204" pitchFamily="34" charset="0"/>
                <a:cs typeface="Times New Roman" panose="02020603050405020304" pitchFamily="18" charset="0"/>
              </a:rPr>
              <a:t>You’ve worked hard all year to design, create, operate, build, experience, research, share, live in, work in, inspire, and improve the built </a:t>
            </a:r>
            <a:r>
              <a:rPr lang="en-US" dirty="0">
                <a:latin typeface="Amasis MT Pro Black" panose="02040A04050005020304" pitchFamily="18" charset="0"/>
                <a:ea typeface="Calibri" panose="020F0502020204030204" pitchFamily="34" charset="0"/>
                <a:cs typeface="Times New Roman" panose="02020603050405020304" pitchFamily="18" charset="0"/>
              </a:rPr>
              <a:t>environment for seniors. Now, i</a:t>
            </a:r>
            <a:r>
              <a:rPr lang="en-US" sz="1800" dirty="0">
                <a:effectLst/>
                <a:latin typeface="Amasis MT Pro Black" panose="02040A04050005020304" pitchFamily="18" charset="0"/>
                <a:ea typeface="Calibri" panose="020F0502020204030204" pitchFamily="34" charset="0"/>
                <a:cs typeface="Times New Roman" panose="02020603050405020304" pitchFamily="18" charset="0"/>
              </a:rPr>
              <a:t>t’s time to sit back, relax, and have a little fun while SAGE whisks you around the globe, exploring lands near and far. </a:t>
            </a:r>
          </a:p>
          <a:p>
            <a:endParaRPr lang="en-US" dirty="0">
              <a:latin typeface="Amasis MT Pro Black" panose="02040A04050005020304" pitchFamily="18" charset="0"/>
              <a:ea typeface="Calibri" panose="020F0502020204030204" pitchFamily="34" charset="0"/>
              <a:cs typeface="Times New Roman" panose="02020603050405020304" pitchFamily="18" charset="0"/>
            </a:endParaRPr>
          </a:p>
          <a:p>
            <a:r>
              <a:rPr lang="en-US" dirty="0">
                <a:latin typeface="Amasis MT Pro Black" panose="02040A04050005020304" pitchFamily="18" charset="0"/>
                <a:ea typeface="Calibri" panose="020F0502020204030204" pitchFamily="34" charset="0"/>
                <a:cs typeface="Times New Roman" panose="02020603050405020304" pitchFamily="18" charset="0"/>
              </a:rPr>
              <a:t>Let’s put a few more stamps in your passport as we share hints and clues about these vibrant locales. Click through the clues and work with your teammates to see if you can guess the location before its identity is revealed. You may even bump into some SAGE board members on your journey who will provide additional clues. </a:t>
            </a:r>
          </a:p>
          <a:p>
            <a:endParaRPr lang="en-US" sz="1800" dirty="0">
              <a:effectLst/>
              <a:latin typeface="Amasis MT Pro Black" panose="02040A04050005020304" pitchFamily="18" charset="0"/>
              <a:ea typeface="Calibri" panose="020F0502020204030204" pitchFamily="34" charset="0"/>
              <a:cs typeface="Times New Roman" panose="02020603050405020304" pitchFamily="18" charset="0"/>
            </a:endParaRPr>
          </a:p>
          <a:p>
            <a:r>
              <a:rPr lang="en-US" dirty="0">
                <a:latin typeface="Amasis MT Pro Black" panose="02040A04050005020304" pitchFamily="18" charset="0"/>
                <a:ea typeface="Calibri" panose="020F0502020204030204" pitchFamily="34" charset="0"/>
                <a:cs typeface="Times New Roman" panose="02020603050405020304" pitchFamily="18" charset="0"/>
              </a:rPr>
              <a:t>Have fun!</a:t>
            </a:r>
            <a:endParaRPr lang="en-US" sz="1800" dirty="0">
              <a:effectLst/>
              <a:latin typeface="Amasis MT Pro Black" panose="02040A04050005020304" pitchFamily="18" charset="0"/>
              <a:ea typeface="Calibri" panose="020F0502020204030204" pitchFamily="34" charset="0"/>
              <a:cs typeface="Times New Roman" panose="02020603050405020304" pitchFamily="18" charset="0"/>
            </a:endParaRPr>
          </a:p>
          <a:p>
            <a:endParaRPr lang="en-US" dirty="0"/>
          </a:p>
        </p:txBody>
      </p:sp>
      <p:pic>
        <p:nvPicPr>
          <p:cNvPr id="8" name="Picture 7" descr="Logo, company name&#10;&#10;Description automatically generated">
            <a:extLst>
              <a:ext uri="{FF2B5EF4-FFF2-40B4-BE49-F238E27FC236}">
                <a16:creationId xmlns:a16="http://schemas.microsoft.com/office/drawing/2014/main" id="{852CF9EA-09C0-4E5A-BA4D-F8081B661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826" y="4298623"/>
            <a:ext cx="3753753" cy="2559377"/>
          </a:xfrm>
          <a:prstGeom prst="rect">
            <a:avLst/>
          </a:prstGeom>
        </p:spPr>
      </p:pic>
    </p:spTree>
    <p:extLst>
      <p:ext uri="{BB962C8B-B14F-4D97-AF65-F5344CB8AC3E}">
        <p14:creationId xmlns:p14="http://schemas.microsoft.com/office/powerpoint/2010/main" val="1349809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863EDD8-A85A-4491-B5E1-5EE0CE73E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479" y="0"/>
            <a:ext cx="9530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05A7B3-CCE3-4A94-ADE8-B73B5E9A1776}"/>
              </a:ext>
            </a:extLst>
          </p:cNvPr>
          <p:cNvSpPr txBox="1"/>
          <p:nvPr/>
        </p:nvSpPr>
        <p:spPr>
          <a:xfrm>
            <a:off x="166753" y="158551"/>
            <a:ext cx="2721726" cy="646331"/>
          </a:xfrm>
          <a:prstGeom prst="rect">
            <a:avLst/>
          </a:prstGeom>
          <a:noFill/>
        </p:spPr>
        <p:txBody>
          <a:bodyPr wrap="square" rtlCol="0">
            <a:spAutoFit/>
          </a:bodyPr>
          <a:lstStyle/>
          <a:p>
            <a:r>
              <a:rPr lang="en-US" sz="3600" dirty="0">
                <a:latin typeface="Amasis MT Pro Black" panose="02040A04050005020304" pitchFamily="18" charset="0"/>
              </a:rPr>
              <a:t>Final Clue!</a:t>
            </a:r>
          </a:p>
        </p:txBody>
      </p:sp>
      <p:sp>
        <p:nvSpPr>
          <p:cNvPr id="4" name="TextBox 3">
            <a:extLst>
              <a:ext uri="{FF2B5EF4-FFF2-40B4-BE49-F238E27FC236}">
                <a16:creationId xmlns:a16="http://schemas.microsoft.com/office/drawing/2014/main" id="{A10F69AA-DF63-4C19-A655-65FC7E998997}"/>
              </a:ext>
            </a:extLst>
          </p:cNvPr>
          <p:cNvSpPr txBox="1"/>
          <p:nvPr/>
        </p:nvSpPr>
        <p:spPr>
          <a:xfrm>
            <a:off x="166753" y="3695269"/>
            <a:ext cx="2298861" cy="2862322"/>
          </a:xfrm>
          <a:prstGeom prst="rect">
            <a:avLst/>
          </a:prstGeom>
          <a:noFill/>
        </p:spPr>
        <p:txBody>
          <a:bodyPr wrap="square">
            <a:spAutoFit/>
          </a:bodyPr>
          <a:lstStyle/>
          <a:p>
            <a:r>
              <a:rPr lang="en-US" b="0" i="0" dirty="0">
                <a:solidFill>
                  <a:srgbClr val="202124"/>
                </a:solidFill>
                <a:effectLst/>
                <a:latin typeface="Amasis MT Pro Black" panose="02040A04050005020304" pitchFamily="18" charset="0"/>
              </a:rPr>
              <a:t>Those over 70 years of age enjoy free public transportation – including railway, buses, and metro - not just in this city, but </a:t>
            </a:r>
            <a:r>
              <a:rPr lang="en-US" dirty="0">
                <a:solidFill>
                  <a:srgbClr val="202124"/>
                </a:solidFill>
                <a:latin typeface="Amasis MT Pro Black" panose="02040A04050005020304" pitchFamily="18" charset="0"/>
              </a:rPr>
              <a:t>throughout the entire country!</a:t>
            </a:r>
            <a:endParaRPr lang="en-US" dirty="0">
              <a:latin typeface="Amasis MT Pro Black" panose="02040A04050005020304" pitchFamily="18" charset="0"/>
            </a:endParaRPr>
          </a:p>
        </p:txBody>
      </p:sp>
    </p:spTree>
    <p:extLst>
      <p:ext uri="{BB962C8B-B14F-4D97-AF65-F5344CB8AC3E}">
        <p14:creationId xmlns:p14="http://schemas.microsoft.com/office/powerpoint/2010/main" val="1541245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 place of worship, old&#10;&#10;Description automatically generated">
            <a:extLst>
              <a:ext uri="{FF2B5EF4-FFF2-40B4-BE49-F238E27FC236}">
                <a16:creationId xmlns:a16="http://schemas.microsoft.com/office/drawing/2014/main" id="{159D4A29-FEC5-44C1-9467-952317ECA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6" y="0"/>
            <a:ext cx="12172208" cy="6858000"/>
          </a:xfrm>
          <a:prstGeom prst="rect">
            <a:avLst/>
          </a:prstGeom>
        </p:spPr>
      </p:pic>
      <p:sp>
        <p:nvSpPr>
          <p:cNvPr id="4" name="TextBox 3">
            <a:extLst>
              <a:ext uri="{FF2B5EF4-FFF2-40B4-BE49-F238E27FC236}">
                <a16:creationId xmlns:a16="http://schemas.microsoft.com/office/drawing/2014/main" id="{901101A3-1544-46B8-BF4A-ACE27EA844C2}"/>
              </a:ext>
            </a:extLst>
          </p:cNvPr>
          <p:cNvSpPr txBox="1"/>
          <p:nvPr/>
        </p:nvSpPr>
        <p:spPr>
          <a:xfrm>
            <a:off x="258737" y="143969"/>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spTree>
    <p:extLst>
      <p:ext uri="{BB962C8B-B14F-4D97-AF65-F5344CB8AC3E}">
        <p14:creationId xmlns:p14="http://schemas.microsoft.com/office/powerpoint/2010/main" val="1021205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Peggy's Cove">
            <a:extLst>
              <a:ext uri="{FF2B5EF4-FFF2-40B4-BE49-F238E27FC236}">
                <a16:creationId xmlns:a16="http://schemas.microsoft.com/office/drawing/2014/main" id="{9986AD9D-3A56-4DC3-B73B-707FC83E4A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b="78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8A4D68-FBBB-40FB-B1B3-D3ECF03EED83}"/>
              </a:ext>
            </a:extLst>
          </p:cNvPr>
          <p:cNvSpPr txBox="1"/>
          <p:nvPr/>
        </p:nvSpPr>
        <p:spPr>
          <a:xfrm>
            <a:off x="301923" y="210168"/>
            <a:ext cx="2799761" cy="1200329"/>
          </a:xfrm>
          <a:prstGeom prst="rect">
            <a:avLst/>
          </a:prstGeom>
          <a:noFill/>
        </p:spPr>
        <p:txBody>
          <a:bodyPr wrap="square" rtlCol="0">
            <a:spAutoFit/>
          </a:bodyPr>
          <a:lstStyle/>
          <a:p>
            <a:r>
              <a:rPr lang="en-US" sz="3600" dirty="0">
                <a:latin typeface="Amasis MT Pro Black" panose="02040A04050005020304" pitchFamily="18" charset="0"/>
              </a:rPr>
              <a:t>Location 6, Clue #1</a:t>
            </a:r>
          </a:p>
        </p:txBody>
      </p:sp>
      <p:pic>
        <p:nvPicPr>
          <p:cNvPr id="3" name="Picture 2" descr="A person smiling with a sign above her head&#10;&#10;Description automatically generated with low confidence">
            <a:extLst>
              <a:ext uri="{FF2B5EF4-FFF2-40B4-BE49-F238E27FC236}">
                <a16:creationId xmlns:a16="http://schemas.microsoft.com/office/drawing/2014/main" id="{871A812B-542D-4E40-9B6A-A9DD26E4C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571" y="2032571"/>
            <a:ext cx="4825429" cy="4825429"/>
          </a:xfrm>
          <a:prstGeom prst="rect">
            <a:avLst/>
          </a:prstGeom>
        </p:spPr>
      </p:pic>
    </p:spTree>
    <p:extLst>
      <p:ext uri="{BB962C8B-B14F-4D97-AF65-F5344CB8AC3E}">
        <p14:creationId xmlns:p14="http://schemas.microsoft.com/office/powerpoint/2010/main" val="1836136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alifax Harbour in Halifax, NS, Canada - harbor Reviews - Phone Number -  Marinas.com">
            <a:extLst>
              <a:ext uri="{FF2B5EF4-FFF2-40B4-BE49-F238E27FC236}">
                <a16:creationId xmlns:a16="http://schemas.microsoft.com/office/drawing/2014/main" id="{72E528A2-B548-40AB-B711-6745201D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098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55AB08-848D-4658-8BAF-2182154FE2FE}"/>
              </a:ext>
            </a:extLst>
          </p:cNvPr>
          <p:cNvSpPr txBox="1"/>
          <p:nvPr/>
        </p:nvSpPr>
        <p:spPr>
          <a:xfrm>
            <a:off x="9590314" y="315180"/>
            <a:ext cx="2799761" cy="646331"/>
          </a:xfrm>
          <a:prstGeom prst="rect">
            <a:avLst/>
          </a:prstGeom>
          <a:noFill/>
        </p:spPr>
        <p:txBody>
          <a:bodyPr wrap="square" rtlCol="0">
            <a:spAutoFit/>
          </a:bodyPr>
          <a:lstStyle/>
          <a:p>
            <a:r>
              <a:rPr lang="en-US" sz="3600" dirty="0">
                <a:latin typeface="Amasis MT Pro Black" panose="02040A04050005020304" pitchFamily="18" charset="0"/>
              </a:rPr>
              <a:t>Clue #2</a:t>
            </a:r>
          </a:p>
        </p:txBody>
      </p:sp>
      <p:sp>
        <p:nvSpPr>
          <p:cNvPr id="7" name="TextBox 6">
            <a:extLst>
              <a:ext uri="{FF2B5EF4-FFF2-40B4-BE49-F238E27FC236}">
                <a16:creationId xmlns:a16="http://schemas.microsoft.com/office/drawing/2014/main" id="{D35965D8-CA36-45BD-AC69-8FD19E0131F4}"/>
              </a:ext>
            </a:extLst>
          </p:cNvPr>
          <p:cNvSpPr txBox="1"/>
          <p:nvPr/>
        </p:nvSpPr>
        <p:spPr>
          <a:xfrm>
            <a:off x="7462157" y="2569354"/>
            <a:ext cx="4256314" cy="1200329"/>
          </a:xfrm>
          <a:prstGeom prst="rect">
            <a:avLst/>
          </a:prstGeom>
          <a:noFill/>
        </p:spPr>
        <p:txBody>
          <a:bodyPr wrap="square" rtlCol="0">
            <a:spAutoFit/>
          </a:bodyPr>
          <a:lstStyle/>
          <a:p>
            <a:r>
              <a:rPr lang="en-US" dirty="0">
                <a:latin typeface="Amasis MT Pro Black" panose="02040A04050005020304" pitchFamily="18" charset="0"/>
              </a:rPr>
              <a:t>This city owes its existence largely to its location on one of the largest and deepest ice-free natural harbors in the world. </a:t>
            </a:r>
          </a:p>
        </p:txBody>
      </p:sp>
    </p:spTree>
    <p:extLst>
      <p:ext uri="{BB962C8B-B14F-4D97-AF65-F5344CB8AC3E}">
        <p14:creationId xmlns:p14="http://schemas.microsoft.com/office/powerpoint/2010/main" val="3446845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Walter Harris Callow Foundation">
            <a:extLst>
              <a:ext uri="{FF2B5EF4-FFF2-40B4-BE49-F238E27FC236}">
                <a16:creationId xmlns:a16="http://schemas.microsoft.com/office/drawing/2014/main" id="{5F04605A-A558-4510-82B1-A5A5A75DCB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5" t="24493" r="1749" b="9192"/>
          <a:stretch/>
        </p:blipFill>
        <p:spPr bwMode="auto">
          <a:xfrm>
            <a:off x="452220" y="1271525"/>
            <a:ext cx="7455789" cy="38883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EA2-5A13-48D0-AF79-F4E31B35E70F}"/>
              </a:ext>
            </a:extLst>
          </p:cNvPr>
          <p:cNvSpPr txBox="1"/>
          <p:nvPr/>
        </p:nvSpPr>
        <p:spPr>
          <a:xfrm>
            <a:off x="9756167" y="438768"/>
            <a:ext cx="2799761" cy="646331"/>
          </a:xfrm>
          <a:prstGeom prst="rect">
            <a:avLst/>
          </a:prstGeom>
          <a:noFill/>
        </p:spPr>
        <p:txBody>
          <a:bodyPr wrap="square" rtlCol="0">
            <a:spAutoFit/>
          </a:bodyPr>
          <a:lstStyle/>
          <a:p>
            <a:r>
              <a:rPr lang="en-US" sz="3600" dirty="0">
                <a:latin typeface="Amasis MT Pro Black" panose="02040A04050005020304" pitchFamily="18" charset="0"/>
              </a:rPr>
              <a:t>Clue #3</a:t>
            </a:r>
          </a:p>
        </p:txBody>
      </p:sp>
      <p:sp>
        <p:nvSpPr>
          <p:cNvPr id="5" name="TextBox 4">
            <a:extLst>
              <a:ext uri="{FF2B5EF4-FFF2-40B4-BE49-F238E27FC236}">
                <a16:creationId xmlns:a16="http://schemas.microsoft.com/office/drawing/2014/main" id="{A8C20D98-AE1A-4905-8D87-7A36FF46F47A}"/>
              </a:ext>
            </a:extLst>
          </p:cNvPr>
          <p:cNvSpPr txBox="1"/>
          <p:nvPr/>
        </p:nvSpPr>
        <p:spPr>
          <a:xfrm>
            <a:off x="8014453" y="1393696"/>
            <a:ext cx="3483428" cy="2585323"/>
          </a:xfrm>
          <a:prstGeom prst="rect">
            <a:avLst/>
          </a:prstGeom>
          <a:noFill/>
        </p:spPr>
        <p:txBody>
          <a:bodyPr wrap="square" rtlCol="0">
            <a:spAutoFit/>
          </a:bodyPr>
          <a:lstStyle/>
          <a:p>
            <a:r>
              <a:rPr lang="en-US" dirty="0">
                <a:latin typeface="Amasis MT Pro Black" panose="02040A04050005020304" pitchFamily="18" charset="0"/>
              </a:rPr>
              <a:t>Walter Callow invented accessibility buses here, for veterans returning from WW2 and others in wheelchairs. Callow, a veteran, designed and managed the bus while he himself was blind and quadriplegic. </a:t>
            </a:r>
          </a:p>
        </p:txBody>
      </p:sp>
      <p:pic>
        <p:nvPicPr>
          <p:cNvPr id="30724" name="Picture 4" descr="Young Walter Callow">
            <a:extLst>
              <a:ext uri="{FF2B5EF4-FFF2-40B4-BE49-F238E27FC236}">
                <a16:creationId xmlns:a16="http://schemas.microsoft.com/office/drawing/2014/main" id="{AB4B2BE1-62C8-449B-91D9-EDD42AB2F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714" y="3979019"/>
            <a:ext cx="3024188"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19A7A9-BF81-44B7-A3C9-3C10933FA79C}"/>
              </a:ext>
            </a:extLst>
          </p:cNvPr>
          <p:cNvSpPr txBox="1"/>
          <p:nvPr/>
        </p:nvSpPr>
        <p:spPr>
          <a:xfrm>
            <a:off x="7385951" y="6049900"/>
            <a:ext cx="2370216" cy="369332"/>
          </a:xfrm>
          <a:prstGeom prst="rect">
            <a:avLst/>
          </a:prstGeom>
          <a:noFill/>
        </p:spPr>
        <p:txBody>
          <a:bodyPr wrap="square" rtlCol="0">
            <a:spAutoFit/>
          </a:bodyPr>
          <a:lstStyle/>
          <a:p>
            <a:r>
              <a:rPr lang="en-US" dirty="0">
                <a:latin typeface="Amasis MT Pro Black" panose="02040A04050005020304" pitchFamily="18" charset="0"/>
              </a:rPr>
              <a:t>Walter Callow</a:t>
            </a:r>
          </a:p>
        </p:txBody>
      </p:sp>
    </p:spTree>
    <p:extLst>
      <p:ext uri="{BB962C8B-B14F-4D97-AF65-F5344CB8AC3E}">
        <p14:creationId xmlns:p14="http://schemas.microsoft.com/office/powerpoint/2010/main" val="3614183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0724"/>
                                        </p:tgtEl>
                                        <p:attrNameLst>
                                          <p:attrName>style.visibility</p:attrName>
                                        </p:attrNameLst>
                                      </p:cBhvr>
                                      <p:to>
                                        <p:strVal val="visible"/>
                                      </p:to>
                                    </p:set>
                                    <p:animEffect transition="in" filter="fade">
                                      <p:cBhvr>
                                        <p:cTn id="15"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11AE26-86C3-457D-A3FA-9B9468677075}"/>
              </a:ext>
            </a:extLst>
          </p:cNvPr>
          <p:cNvSpPr txBox="1"/>
          <p:nvPr/>
        </p:nvSpPr>
        <p:spPr>
          <a:xfrm>
            <a:off x="301924" y="210168"/>
            <a:ext cx="2799761" cy="646331"/>
          </a:xfrm>
          <a:prstGeom prst="rect">
            <a:avLst/>
          </a:prstGeom>
          <a:noFill/>
        </p:spPr>
        <p:txBody>
          <a:bodyPr wrap="square" rtlCol="0">
            <a:spAutoFit/>
          </a:bodyPr>
          <a:lstStyle/>
          <a:p>
            <a:r>
              <a:rPr lang="en-US" sz="3600" dirty="0">
                <a:latin typeface="Amasis MT Pro Black" panose="02040A04050005020304" pitchFamily="18" charset="0"/>
              </a:rPr>
              <a:t>Clue #4</a:t>
            </a:r>
          </a:p>
        </p:txBody>
      </p:sp>
      <p:pic>
        <p:nvPicPr>
          <p:cNvPr id="31748" name="Picture 4" descr="20. Describing the Prime Meridian – Prime Learn">
            <a:extLst>
              <a:ext uri="{FF2B5EF4-FFF2-40B4-BE49-F238E27FC236}">
                <a16:creationId xmlns:a16="http://schemas.microsoft.com/office/drawing/2014/main" id="{D5CD3E84-AEBC-4724-99BF-0732B24D1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685" y="720496"/>
            <a:ext cx="8920842" cy="82509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484130-C9E5-4BF7-A9E9-7A876C5472AC}"/>
              </a:ext>
            </a:extLst>
          </p:cNvPr>
          <p:cNvSpPr txBox="1"/>
          <p:nvPr/>
        </p:nvSpPr>
        <p:spPr>
          <a:xfrm>
            <a:off x="301924" y="1785581"/>
            <a:ext cx="2799761" cy="1477328"/>
          </a:xfrm>
          <a:prstGeom prst="rect">
            <a:avLst/>
          </a:prstGeom>
          <a:noFill/>
        </p:spPr>
        <p:txBody>
          <a:bodyPr wrap="square" rtlCol="0">
            <a:spAutoFit/>
          </a:bodyPr>
          <a:lstStyle/>
          <a:p>
            <a:r>
              <a:rPr lang="en-US" dirty="0">
                <a:latin typeface="Amasis MT Pro Black" panose="02040A04050005020304" pitchFamily="18" charset="0"/>
              </a:rPr>
              <a:t>This city is located almost exactly halfway between the equator and North Pole!</a:t>
            </a:r>
          </a:p>
        </p:txBody>
      </p:sp>
    </p:spTree>
    <p:extLst>
      <p:ext uri="{BB962C8B-B14F-4D97-AF65-F5344CB8AC3E}">
        <p14:creationId xmlns:p14="http://schemas.microsoft.com/office/powerpoint/2010/main" val="2388531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3D016-2439-417C-A127-0AEA5170B59D}"/>
              </a:ext>
            </a:extLst>
          </p:cNvPr>
          <p:cNvSpPr txBox="1"/>
          <p:nvPr/>
        </p:nvSpPr>
        <p:spPr>
          <a:xfrm>
            <a:off x="301924" y="210168"/>
            <a:ext cx="2799761" cy="646331"/>
          </a:xfrm>
          <a:prstGeom prst="rect">
            <a:avLst/>
          </a:prstGeom>
          <a:noFill/>
        </p:spPr>
        <p:txBody>
          <a:bodyPr wrap="square" rtlCol="0">
            <a:spAutoFit/>
          </a:bodyPr>
          <a:lstStyle/>
          <a:p>
            <a:r>
              <a:rPr lang="en-US" sz="3600" dirty="0">
                <a:latin typeface="Amasis MT Pro Black" panose="02040A04050005020304" pitchFamily="18" charset="0"/>
              </a:rPr>
              <a:t>Final Clue!</a:t>
            </a:r>
          </a:p>
        </p:txBody>
      </p:sp>
      <p:pic>
        <p:nvPicPr>
          <p:cNvPr id="6" name="Picture 5" descr="A picture containing person, clothing, white&#10;&#10;Description automatically generated">
            <a:extLst>
              <a:ext uri="{FF2B5EF4-FFF2-40B4-BE49-F238E27FC236}">
                <a16:creationId xmlns:a16="http://schemas.microsoft.com/office/drawing/2014/main" id="{D8BAFF13-0C41-4A3F-93E6-76416329C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24" y="1346953"/>
            <a:ext cx="5511047" cy="5511047"/>
          </a:xfrm>
          <a:prstGeom prst="rect">
            <a:avLst/>
          </a:prstGeom>
        </p:spPr>
      </p:pic>
      <p:pic>
        <p:nvPicPr>
          <p:cNvPr id="8" name="Picture 7" descr="A person in a suit&#10;&#10;Description automatically generated with medium confidence">
            <a:extLst>
              <a:ext uri="{FF2B5EF4-FFF2-40B4-BE49-F238E27FC236}">
                <a16:creationId xmlns:a16="http://schemas.microsoft.com/office/drawing/2014/main" id="{A0EC62CE-BBB7-4ED3-B38E-02B4F10EB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627" y="0"/>
            <a:ext cx="6858000" cy="6858000"/>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53EA5467-DCDB-44DA-9F7F-9AB8CB21B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750" y="-889753"/>
            <a:ext cx="4318753" cy="4318753"/>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1ECDBE60-649B-4064-A7CE-871BBE58C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497" y="0"/>
            <a:ext cx="4318753" cy="4318753"/>
          </a:xfrm>
          <a:prstGeom prst="rect">
            <a:avLst/>
          </a:prstGeom>
        </p:spPr>
      </p:pic>
      <p:sp>
        <p:nvSpPr>
          <p:cNvPr id="14" name="TextBox 13">
            <a:extLst>
              <a:ext uri="{FF2B5EF4-FFF2-40B4-BE49-F238E27FC236}">
                <a16:creationId xmlns:a16="http://schemas.microsoft.com/office/drawing/2014/main" id="{FAC1A907-4255-4A90-BE35-82A970F6B786}"/>
              </a:ext>
            </a:extLst>
          </p:cNvPr>
          <p:cNvSpPr txBox="1"/>
          <p:nvPr/>
        </p:nvSpPr>
        <p:spPr>
          <a:xfrm>
            <a:off x="4535334" y="3105834"/>
            <a:ext cx="2370216" cy="646331"/>
          </a:xfrm>
          <a:prstGeom prst="rect">
            <a:avLst/>
          </a:prstGeom>
          <a:noFill/>
        </p:spPr>
        <p:txBody>
          <a:bodyPr wrap="square" rtlCol="0">
            <a:spAutoFit/>
          </a:bodyPr>
          <a:lstStyle/>
          <a:p>
            <a:r>
              <a:rPr lang="en-US" dirty="0">
                <a:latin typeface="Amasis MT Pro Black" panose="02040A04050005020304" pitchFamily="18" charset="0"/>
              </a:rPr>
              <a:t>Singer-Songwriter </a:t>
            </a:r>
          </a:p>
          <a:p>
            <a:r>
              <a:rPr lang="en-US" dirty="0">
                <a:latin typeface="Amasis MT Pro Black" panose="02040A04050005020304" pitchFamily="18" charset="0"/>
              </a:rPr>
              <a:t>Sarah McLachlan</a:t>
            </a:r>
          </a:p>
        </p:txBody>
      </p:sp>
      <p:sp>
        <p:nvSpPr>
          <p:cNvPr id="15" name="TextBox 14">
            <a:extLst>
              <a:ext uri="{FF2B5EF4-FFF2-40B4-BE49-F238E27FC236}">
                <a16:creationId xmlns:a16="http://schemas.microsoft.com/office/drawing/2014/main" id="{9AA0E169-8C3F-4284-B57A-9DF8F66611B8}"/>
              </a:ext>
            </a:extLst>
          </p:cNvPr>
          <p:cNvSpPr txBox="1"/>
          <p:nvPr/>
        </p:nvSpPr>
        <p:spPr>
          <a:xfrm>
            <a:off x="8424715" y="847584"/>
            <a:ext cx="2370216" cy="369332"/>
          </a:xfrm>
          <a:prstGeom prst="rect">
            <a:avLst/>
          </a:prstGeom>
          <a:noFill/>
        </p:spPr>
        <p:txBody>
          <a:bodyPr wrap="square" rtlCol="0">
            <a:spAutoFit/>
          </a:bodyPr>
          <a:lstStyle/>
          <a:p>
            <a:r>
              <a:rPr lang="en-US" dirty="0">
                <a:latin typeface="Amasis MT Pro Black" panose="02040A04050005020304" pitchFamily="18" charset="0"/>
              </a:rPr>
              <a:t>Actor Elliot Page</a:t>
            </a:r>
          </a:p>
        </p:txBody>
      </p:sp>
    </p:spTree>
    <p:extLst>
      <p:ext uri="{BB962C8B-B14F-4D97-AF65-F5344CB8AC3E}">
        <p14:creationId xmlns:p14="http://schemas.microsoft.com/office/powerpoint/2010/main" val="996401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4ABBDACA-2DB1-4DFF-805A-48E908FF8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6" y="0"/>
            <a:ext cx="12172208" cy="6858000"/>
          </a:xfrm>
          <a:prstGeom prst="rect">
            <a:avLst/>
          </a:prstGeom>
        </p:spPr>
      </p:pic>
      <p:sp>
        <p:nvSpPr>
          <p:cNvPr id="4" name="TextBox 3">
            <a:extLst>
              <a:ext uri="{FF2B5EF4-FFF2-40B4-BE49-F238E27FC236}">
                <a16:creationId xmlns:a16="http://schemas.microsoft.com/office/drawing/2014/main" id="{73FC6B4D-E8D3-4FF4-AEC9-CE3D13CF18B4}"/>
              </a:ext>
            </a:extLst>
          </p:cNvPr>
          <p:cNvSpPr txBox="1"/>
          <p:nvPr/>
        </p:nvSpPr>
        <p:spPr>
          <a:xfrm>
            <a:off x="3668598" y="290926"/>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spTree>
    <p:extLst>
      <p:ext uri="{BB962C8B-B14F-4D97-AF65-F5344CB8AC3E}">
        <p14:creationId xmlns:p14="http://schemas.microsoft.com/office/powerpoint/2010/main" val="1289754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0AC26979-C5AB-49A5-8B78-3A9917E71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523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4F94B8-1EF0-451E-85DA-0692F5827B68}"/>
              </a:ext>
            </a:extLst>
          </p:cNvPr>
          <p:cNvSpPr txBox="1"/>
          <p:nvPr/>
        </p:nvSpPr>
        <p:spPr>
          <a:xfrm>
            <a:off x="4696119" y="636815"/>
            <a:ext cx="2799761" cy="1200329"/>
          </a:xfrm>
          <a:prstGeom prst="rect">
            <a:avLst/>
          </a:prstGeom>
          <a:noFill/>
        </p:spPr>
        <p:txBody>
          <a:bodyPr wrap="square" rtlCol="0">
            <a:spAutoFit/>
          </a:bodyPr>
          <a:lstStyle/>
          <a:p>
            <a:r>
              <a:rPr lang="en-US" sz="3600" dirty="0">
                <a:latin typeface="Amasis MT Pro Black" panose="02040A04050005020304" pitchFamily="18" charset="0"/>
              </a:rPr>
              <a:t>Location 7, Clue #1</a:t>
            </a:r>
          </a:p>
        </p:txBody>
      </p:sp>
      <p:pic>
        <p:nvPicPr>
          <p:cNvPr id="10" name="Picture 9" descr="A person in a suit&#10;&#10;Description automatically generated with low confidence">
            <a:extLst>
              <a:ext uri="{FF2B5EF4-FFF2-40B4-BE49-F238E27FC236}">
                <a16:creationId xmlns:a16="http://schemas.microsoft.com/office/drawing/2014/main" id="{92F0E16F-4992-47F5-AA4A-0EA0E19A9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114" y="2014976"/>
            <a:ext cx="5502699" cy="5502699"/>
          </a:xfrm>
          <a:prstGeom prst="rect">
            <a:avLst/>
          </a:prstGeom>
        </p:spPr>
      </p:pic>
    </p:spTree>
    <p:extLst>
      <p:ext uri="{BB962C8B-B14F-4D97-AF65-F5344CB8AC3E}">
        <p14:creationId xmlns:p14="http://schemas.microsoft.com/office/powerpoint/2010/main" val="22474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The Widest Street in the World | 9 de Julio Avenue, Argentina">
            <a:extLst>
              <a:ext uri="{FF2B5EF4-FFF2-40B4-BE49-F238E27FC236}">
                <a16:creationId xmlns:a16="http://schemas.microsoft.com/office/drawing/2014/main" id="{929F4958-66B4-4CA2-9B72-C980CD16F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8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E52A40-F7B7-4B88-87C2-F86493B6EF6A}"/>
              </a:ext>
            </a:extLst>
          </p:cNvPr>
          <p:cNvSpPr txBox="1"/>
          <p:nvPr/>
        </p:nvSpPr>
        <p:spPr>
          <a:xfrm>
            <a:off x="9569749" y="238809"/>
            <a:ext cx="2799761" cy="646331"/>
          </a:xfrm>
          <a:prstGeom prst="rect">
            <a:avLst/>
          </a:prstGeom>
          <a:noFill/>
        </p:spPr>
        <p:txBody>
          <a:bodyPr wrap="square" rtlCol="0">
            <a:spAutoFit/>
          </a:bodyPr>
          <a:lstStyle/>
          <a:p>
            <a:r>
              <a:rPr lang="en-US" sz="3600" dirty="0">
                <a:latin typeface="Amasis MT Pro Black" panose="02040A04050005020304" pitchFamily="18" charset="0"/>
              </a:rPr>
              <a:t>Clue #2</a:t>
            </a:r>
          </a:p>
        </p:txBody>
      </p:sp>
      <p:sp>
        <p:nvSpPr>
          <p:cNvPr id="7" name="TextBox 6">
            <a:extLst>
              <a:ext uri="{FF2B5EF4-FFF2-40B4-BE49-F238E27FC236}">
                <a16:creationId xmlns:a16="http://schemas.microsoft.com/office/drawing/2014/main" id="{40D5ECAE-6307-494C-8C11-C2A2B4BB6C64}"/>
              </a:ext>
            </a:extLst>
          </p:cNvPr>
          <p:cNvSpPr txBox="1"/>
          <p:nvPr/>
        </p:nvSpPr>
        <p:spPr>
          <a:xfrm>
            <a:off x="4503887" y="1362074"/>
            <a:ext cx="3184226" cy="923330"/>
          </a:xfrm>
          <a:prstGeom prst="rect">
            <a:avLst/>
          </a:prstGeom>
          <a:noFill/>
        </p:spPr>
        <p:txBody>
          <a:bodyPr wrap="square" rtlCol="0">
            <a:spAutoFit/>
          </a:bodyPr>
          <a:lstStyle/>
          <a:p>
            <a:pPr algn="ctr"/>
            <a:r>
              <a:rPr lang="en-US" dirty="0">
                <a:latin typeface="Amasis MT Pro Black" panose="02040A04050005020304" pitchFamily="18" charset="0"/>
              </a:rPr>
              <a:t>This city is home to the   W   I   D   E   S   T</a:t>
            </a:r>
          </a:p>
          <a:p>
            <a:pPr algn="ctr"/>
            <a:r>
              <a:rPr lang="en-US" dirty="0">
                <a:latin typeface="Amasis MT Pro Black" panose="02040A04050005020304" pitchFamily="18" charset="0"/>
              </a:rPr>
              <a:t>street in the world!</a:t>
            </a:r>
          </a:p>
        </p:txBody>
      </p:sp>
    </p:spTree>
    <p:extLst>
      <p:ext uri="{BB962C8B-B14F-4D97-AF65-F5344CB8AC3E}">
        <p14:creationId xmlns:p14="http://schemas.microsoft.com/office/powerpoint/2010/main" val="3791219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ty of Milwaukee | Home">
            <a:extLst>
              <a:ext uri="{FF2B5EF4-FFF2-40B4-BE49-F238E27FC236}">
                <a16:creationId xmlns:a16="http://schemas.microsoft.com/office/drawing/2014/main" id="{1727EF9B-4B70-4C64-8071-84A72A5C48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83" b="16769"/>
          <a:stretch/>
        </p:blipFill>
        <p:spPr bwMode="auto">
          <a:xfrm>
            <a:off x="0" y="0"/>
            <a:ext cx="12192000" cy="6932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7733EC-24B2-459E-BAFD-AF1366C39593}"/>
              </a:ext>
            </a:extLst>
          </p:cNvPr>
          <p:cNvSpPr txBox="1"/>
          <p:nvPr/>
        </p:nvSpPr>
        <p:spPr>
          <a:xfrm>
            <a:off x="348791" y="75414"/>
            <a:ext cx="5137608" cy="646331"/>
          </a:xfrm>
          <a:prstGeom prst="rect">
            <a:avLst/>
          </a:prstGeom>
          <a:noFill/>
        </p:spPr>
        <p:txBody>
          <a:bodyPr wrap="square" rtlCol="0">
            <a:spAutoFit/>
          </a:bodyPr>
          <a:lstStyle/>
          <a:p>
            <a:r>
              <a:rPr lang="en-US" sz="3600" dirty="0">
                <a:latin typeface="Amasis MT Pro Black" panose="02040A04050005020304" pitchFamily="18" charset="0"/>
              </a:rPr>
              <a:t>Location 1, Clue #1</a:t>
            </a:r>
          </a:p>
        </p:txBody>
      </p:sp>
      <p:sp>
        <p:nvSpPr>
          <p:cNvPr id="4" name="TextBox 3">
            <a:extLst>
              <a:ext uri="{FF2B5EF4-FFF2-40B4-BE49-F238E27FC236}">
                <a16:creationId xmlns:a16="http://schemas.microsoft.com/office/drawing/2014/main" id="{A603A1CF-67A1-4915-A567-0AD713A370D4}"/>
              </a:ext>
            </a:extLst>
          </p:cNvPr>
          <p:cNvSpPr txBox="1"/>
          <p:nvPr/>
        </p:nvSpPr>
        <p:spPr>
          <a:xfrm>
            <a:off x="1236813" y="5229703"/>
            <a:ext cx="3361563" cy="646331"/>
          </a:xfrm>
          <a:prstGeom prst="rect">
            <a:avLst/>
          </a:prstGeom>
          <a:noFill/>
        </p:spPr>
        <p:txBody>
          <a:bodyPr wrap="square" rtlCol="0">
            <a:spAutoFit/>
          </a:bodyPr>
          <a:lstStyle/>
          <a:p>
            <a:r>
              <a:rPr lang="en-US" dirty="0">
                <a:solidFill>
                  <a:schemeClr val="bg1"/>
                </a:solidFill>
                <a:latin typeface="Amasis MT Pro Black" panose="02040A04050005020304" pitchFamily="18" charset="0"/>
              </a:rPr>
              <a:t>It’s not hard to find a water view in this city!</a:t>
            </a:r>
          </a:p>
        </p:txBody>
      </p:sp>
    </p:spTree>
    <p:extLst>
      <p:ext uri="{BB962C8B-B14F-4D97-AF65-F5344CB8AC3E}">
        <p14:creationId xmlns:p14="http://schemas.microsoft.com/office/powerpoint/2010/main" val="3565816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8" name="Picture 8">
            <a:extLst>
              <a:ext uri="{FF2B5EF4-FFF2-40B4-BE49-F238E27FC236}">
                <a16:creationId xmlns:a16="http://schemas.microsoft.com/office/drawing/2014/main" id="{B698B50F-552B-4DAD-BFEC-510D6D6EC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823913"/>
            <a:ext cx="6096000" cy="5572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28F8C2-95F4-4493-AD47-3393A2A16F42}"/>
              </a:ext>
            </a:extLst>
          </p:cNvPr>
          <p:cNvSpPr txBox="1"/>
          <p:nvPr/>
        </p:nvSpPr>
        <p:spPr>
          <a:xfrm>
            <a:off x="497867" y="177582"/>
            <a:ext cx="2799761" cy="646331"/>
          </a:xfrm>
          <a:prstGeom prst="rect">
            <a:avLst/>
          </a:prstGeom>
          <a:noFill/>
        </p:spPr>
        <p:txBody>
          <a:bodyPr wrap="square" rtlCol="0">
            <a:spAutoFit/>
          </a:bodyPr>
          <a:lstStyle/>
          <a:p>
            <a:r>
              <a:rPr lang="en-US" sz="3600" dirty="0">
                <a:latin typeface="Amasis MT Pro Black" panose="02040A04050005020304" pitchFamily="18" charset="0"/>
              </a:rPr>
              <a:t>Clue #3</a:t>
            </a:r>
          </a:p>
        </p:txBody>
      </p:sp>
      <p:pic>
        <p:nvPicPr>
          <p:cNvPr id="35850" name="Picture 10">
            <a:extLst>
              <a:ext uri="{FF2B5EF4-FFF2-40B4-BE49-F238E27FC236}">
                <a16:creationId xmlns:a16="http://schemas.microsoft.com/office/drawing/2014/main" id="{2496B867-4F63-4594-A311-FD9A5C8EB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56875"/>
            <a:ext cx="5154157" cy="2810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72E804-2DE0-44AC-BD84-8E34D5E811CF}"/>
              </a:ext>
            </a:extLst>
          </p:cNvPr>
          <p:cNvSpPr txBox="1"/>
          <p:nvPr/>
        </p:nvSpPr>
        <p:spPr>
          <a:xfrm>
            <a:off x="491103" y="4194046"/>
            <a:ext cx="4933950" cy="2031325"/>
          </a:xfrm>
          <a:prstGeom prst="rect">
            <a:avLst/>
          </a:prstGeom>
          <a:noFill/>
        </p:spPr>
        <p:txBody>
          <a:bodyPr wrap="square" rtlCol="0">
            <a:spAutoFit/>
          </a:bodyPr>
          <a:lstStyle/>
          <a:p>
            <a:r>
              <a:rPr lang="en-US" dirty="0">
                <a:latin typeface="Amasis MT Pro Black" panose="02040A04050005020304" pitchFamily="18" charset="0"/>
              </a:rPr>
              <a:t>Two important accessibility tools were invented in this city. Traffic lights for the blind produce sounds at different speeds to indicate when it is (or isn’t) safe to cross the street. Canes for the blind are both a tool and symbol to alert others that the user may need help. </a:t>
            </a:r>
          </a:p>
        </p:txBody>
      </p:sp>
    </p:spTree>
    <p:extLst>
      <p:ext uri="{BB962C8B-B14F-4D97-AF65-F5344CB8AC3E}">
        <p14:creationId xmlns:p14="http://schemas.microsoft.com/office/powerpoint/2010/main" val="4090920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est Hotels near Buenos Aires Cruise Port Terminal 2021/22">
            <a:extLst>
              <a:ext uri="{FF2B5EF4-FFF2-40B4-BE49-F238E27FC236}">
                <a16:creationId xmlns:a16="http://schemas.microsoft.com/office/drawing/2014/main" id="{63F00258-39D6-4E26-842A-EA08779DD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320"/>
            <a:ext cx="12192000" cy="7152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480044-03CE-4DEE-BCEE-90C0A5FE8156}"/>
              </a:ext>
            </a:extLst>
          </p:cNvPr>
          <p:cNvSpPr txBox="1"/>
          <p:nvPr/>
        </p:nvSpPr>
        <p:spPr>
          <a:xfrm>
            <a:off x="497867" y="177582"/>
            <a:ext cx="2799761" cy="646331"/>
          </a:xfrm>
          <a:prstGeom prst="rect">
            <a:avLst/>
          </a:prstGeom>
          <a:noFill/>
        </p:spPr>
        <p:txBody>
          <a:bodyPr wrap="square" rtlCol="0">
            <a:spAutoFit/>
          </a:bodyPr>
          <a:lstStyle/>
          <a:p>
            <a:r>
              <a:rPr lang="en-US" sz="3600" dirty="0">
                <a:latin typeface="Amasis MT Pro Black" panose="02040A04050005020304" pitchFamily="18" charset="0"/>
              </a:rPr>
              <a:t>Clue #4</a:t>
            </a:r>
          </a:p>
        </p:txBody>
      </p:sp>
      <p:sp>
        <p:nvSpPr>
          <p:cNvPr id="4" name="TextBox 3">
            <a:extLst>
              <a:ext uri="{FF2B5EF4-FFF2-40B4-BE49-F238E27FC236}">
                <a16:creationId xmlns:a16="http://schemas.microsoft.com/office/drawing/2014/main" id="{AEA697C3-E195-47F3-A466-A7F785D0AEF4}"/>
              </a:ext>
            </a:extLst>
          </p:cNvPr>
          <p:cNvSpPr txBox="1"/>
          <p:nvPr/>
        </p:nvSpPr>
        <p:spPr>
          <a:xfrm>
            <a:off x="2933700" y="316081"/>
            <a:ext cx="5825103" cy="369332"/>
          </a:xfrm>
          <a:prstGeom prst="rect">
            <a:avLst/>
          </a:prstGeom>
          <a:noFill/>
        </p:spPr>
        <p:txBody>
          <a:bodyPr wrap="square" rtlCol="0">
            <a:spAutoFit/>
          </a:bodyPr>
          <a:lstStyle/>
          <a:p>
            <a:r>
              <a:rPr lang="en-US" dirty="0">
                <a:latin typeface="Amasis MT Pro Black" panose="02040A04050005020304" pitchFamily="18" charset="0"/>
              </a:rPr>
              <a:t>This city’s port is the largest on the continent!!</a:t>
            </a:r>
          </a:p>
        </p:txBody>
      </p:sp>
    </p:spTree>
    <p:extLst>
      <p:ext uri="{BB962C8B-B14F-4D97-AF65-F5344CB8AC3E}">
        <p14:creationId xmlns:p14="http://schemas.microsoft.com/office/powerpoint/2010/main" val="590954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0 Things You Need to Know Before Visiting The Casa Rosada">
            <a:extLst>
              <a:ext uri="{FF2B5EF4-FFF2-40B4-BE49-F238E27FC236}">
                <a16:creationId xmlns:a16="http://schemas.microsoft.com/office/drawing/2014/main" id="{12598FE4-CB76-454E-9DD5-69F56B3399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9" t="14201" b="7291"/>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8A5C19-5935-4D09-B078-B47F0D542CA0}"/>
              </a:ext>
            </a:extLst>
          </p:cNvPr>
          <p:cNvSpPr txBox="1"/>
          <p:nvPr/>
        </p:nvSpPr>
        <p:spPr>
          <a:xfrm>
            <a:off x="301924" y="210168"/>
            <a:ext cx="2799761" cy="646331"/>
          </a:xfrm>
          <a:prstGeom prst="rect">
            <a:avLst/>
          </a:prstGeom>
          <a:noFill/>
        </p:spPr>
        <p:txBody>
          <a:bodyPr wrap="square" rtlCol="0">
            <a:spAutoFit/>
          </a:bodyPr>
          <a:lstStyle/>
          <a:p>
            <a:r>
              <a:rPr lang="en-US" sz="3600" dirty="0">
                <a:latin typeface="Amasis MT Pro Black" panose="02040A04050005020304" pitchFamily="18" charset="0"/>
              </a:rPr>
              <a:t>Final Clue!</a:t>
            </a:r>
          </a:p>
        </p:txBody>
      </p:sp>
      <p:pic>
        <p:nvPicPr>
          <p:cNvPr id="5" name="Picture 4" descr="A person smiling with a sign behind him&#10;&#10;Description automatically generated with low confidence">
            <a:extLst>
              <a:ext uri="{FF2B5EF4-FFF2-40B4-BE49-F238E27FC236}">
                <a16:creationId xmlns:a16="http://schemas.microsoft.com/office/drawing/2014/main" id="{04FCD305-F0EC-4FD0-BF18-826EDC592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315" y="2351314"/>
            <a:ext cx="4506685" cy="4506685"/>
          </a:xfrm>
          <a:prstGeom prst="rect">
            <a:avLst/>
          </a:prstGeom>
        </p:spPr>
      </p:pic>
    </p:spTree>
    <p:extLst>
      <p:ext uri="{BB962C8B-B14F-4D97-AF65-F5344CB8AC3E}">
        <p14:creationId xmlns:p14="http://schemas.microsoft.com/office/powerpoint/2010/main" val="280674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E6490A79-4395-47A7-AF35-161725C04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6" y="0"/>
            <a:ext cx="12172208" cy="6858000"/>
          </a:xfrm>
          <a:prstGeom prst="rect">
            <a:avLst/>
          </a:prstGeom>
        </p:spPr>
      </p:pic>
      <p:sp>
        <p:nvSpPr>
          <p:cNvPr id="4" name="TextBox 3">
            <a:extLst>
              <a:ext uri="{FF2B5EF4-FFF2-40B4-BE49-F238E27FC236}">
                <a16:creationId xmlns:a16="http://schemas.microsoft.com/office/drawing/2014/main" id="{3B4634B2-A5F1-4066-B7A9-429B4B817BA6}"/>
              </a:ext>
            </a:extLst>
          </p:cNvPr>
          <p:cNvSpPr txBox="1"/>
          <p:nvPr/>
        </p:nvSpPr>
        <p:spPr>
          <a:xfrm>
            <a:off x="1747330" y="229281"/>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spTree>
    <p:extLst>
      <p:ext uri="{BB962C8B-B14F-4D97-AF65-F5344CB8AC3E}">
        <p14:creationId xmlns:p14="http://schemas.microsoft.com/office/powerpoint/2010/main" val="1446325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Visitors to Singapore will find perfectly paved roads, manicured public parks, and spotless, litter-free streets (Credit: Andrea Pistolesi/Getty Images)">
            <a:extLst>
              <a:ext uri="{FF2B5EF4-FFF2-40B4-BE49-F238E27FC236}">
                <a16:creationId xmlns:a16="http://schemas.microsoft.com/office/drawing/2014/main" id="{473C5337-5B0D-496C-89C5-531471B84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986F61-0D35-4CF3-93C7-C7D0EA43832A}"/>
              </a:ext>
            </a:extLst>
          </p:cNvPr>
          <p:cNvSpPr txBox="1"/>
          <p:nvPr/>
        </p:nvSpPr>
        <p:spPr>
          <a:xfrm>
            <a:off x="1737162" y="5291008"/>
            <a:ext cx="2799761" cy="1200329"/>
          </a:xfrm>
          <a:prstGeom prst="rect">
            <a:avLst/>
          </a:prstGeom>
          <a:noFill/>
        </p:spPr>
        <p:txBody>
          <a:bodyPr wrap="square" rtlCol="0">
            <a:spAutoFit/>
          </a:bodyPr>
          <a:lstStyle/>
          <a:p>
            <a:r>
              <a:rPr lang="en-US" sz="3600" dirty="0">
                <a:latin typeface="Amasis MT Pro Black" panose="02040A04050005020304" pitchFamily="18" charset="0"/>
              </a:rPr>
              <a:t>Location 8, Clue #1</a:t>
            </a:r>
          </a:p>
        </p:txBody>
      </p:sp>
      <p:pic>
        <p:nvPicPr>
          <p:cNvPr id="4" name="Picture 3" descr="A picture containing text, person, person&#10;&#10;Description automatically generated">
            <a:extLst>
              <a:ext uri="{FF2B5EF4-FFF2-40B4-BE49-F238E27FC236}">
                <a16:creationId xmlns:a16="http://schemas.microsoft.com/office/drawing/2014/main" id="{D77DA3A7-F70C-4752-B74F-3BA09BF53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180" y="3142180"/>
            <a:ext cx="3715820" cy="3715820"/>
          </a:xfrm>
          <a:prstGeom prst="rect">
            <a:avLst/>
          </a:prstGeom>
        </p:spPr>
      </p:pic>
    </p:spTree>
    <p:extLst>
      <p:ext uri="{BB962C8B-B14F-4D97-AF65-F5344CB8AC3E}">
        <p14:creationId xmlns:p14="http://schemas.microsoft.com/office/powerpoint/2010/main" val="1034903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MOT | Accessibility">
            <a:extLst>
              <a:ext uri="{FF2B5EF4-FFF2-40B4-BE49-F238E27FC236}">
                <a16:creationId xmlns:a16="http://schemas.microsoft.com/office/drawing/2014/main" id="{DC4D9209-BAC7-4121-A25C-197165462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0" y="0"/>
            <a:ext cx="12495610" cy="69558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EE60F2-1746-4A85-AA47-9EE4AE88C18C}"/>
              </a:ext>
            </a:extLst>
          </p:cNvPr>
          <p:cNvSpPr txBox="1"/>
          <p:nvPr/>
        </p:nvSpPr>
        <p:spPr>
          <a:xfrm>
            <a:off x="9569749" y="238809"/>
            <a:ext cx="2799761" cy="646331"/>
          </a:xfrm>
          <a:prstGeom prst="rect">
            <a:avLst/>
          </a:prstGeom>
          <a:noFill/>
        </p:spPr>
        <p:txBody>
          <a:bodyPr wrap="square" rtlCol="0">
            <a:spAutoFit/>
          </a:bodyPr>
          <a:lstStyle/>
          <a:p>
            <a:r>
              <a:rPr lang="en-US" sz="3600" dirty="0">
                <a:solidFill>
                  <a:schemeClr val="bg1"/>
                </a:solidFill>
                <a:latin typeface="Amasis MT Pro Black" panose="02040A04050005020304" pitchFamily="18" charset="0"/>
              </a:rPr>
              <a:t>Clue #2</a:t>
            </a:r>
          </a:p>
        </p:txBody>
      </p:sp>
      <p:sp>
        <p:nvSpPr>
          <p:cNvPr id="2" name="Rectangle: Rounded Corners 1">
            <a:extLst>
              <a:ext uri="{FF2B5EF4-FFF2-40B4-BE49-F238E27FC236}">
                <a16:creationId xmlns:a16="http://schemas.microsoft.com/office/drawing/2014/main" id="{C6F3C49B-1917-4B5A-A556-C38CD82E137D}"/>
              </a:ext>
            </a:extLst>
          </p:cNvPr>
          <p:cNvSpPr/>
          <p:nvPr/>
        </p:nvSpPr>
        <p:spPr>
          <a:xfrm>
            <a:off x="616450" y="4880226"/>
            <a:ext cx="5376809" cy="152057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F18F4A-EB90-4FA8-B52A-74E46A6595EB}"/>
              </a:ext>
            </a:extLst>
          </p:cNvPr>
          <p:cNvSpPr txBox="1"/>
          <p:nvPr/>
        </p:nvSpPr>
        <p:spPr>
          <a:xfrm>
            <a:off x="837879" y="5040348"/>
            <a:ext cx="4933950" cy="1200329"/>
          </a:xfrm>
          <a:prstGeom prst="rect">
            <a:avLst/>
          </a:prstGeom>
          <a:noFill/>
        </p:spPr>
        <p:txBody>
          <a:bodyPr wrap="square" rtlCol="0">
            <a:spAutoFit/>
          </a:bodyPr>
          <a:lstStyle/>
          <a:p>
            <a:r>
              <a:rPr lang="en-US" dirty="0">
                <a:latin typeface="Amasis MT Pro Black" panose="02040A04050005020304" pitchFamily="18" charset="0"/>
              </a:rPr>
              <a:t>This city is one of the most accessible in the world! Over 95% of bus shelters, taxi stands, and pedestrian walkways are barrier-free.</a:t>
            </a:r>
          </a:p>
        </p:txBody>
      </p:sp>
    </p:spTree>
    <p:extLst>
      <p:ext uri="{BB962C8B-B14F-4D97-AF65-F5344CB8AC3E}">
        <p14:creationId xmlns:p14="http://schemas.microsoft.com/office/powerpoint/2010/main" val="2077982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ulti-targeting fever screening thermal imaging camera non-contact">
            <a:extLst>
              <a:ext uri="{FF2B5EF4-FFF2-40B4-BE49-F238E27FC236}">
                <a16:creationId xmlns:a16="http://schemas.microsoft.com/office/drawing/2014/main" id="{98F34183-4995-446A-8E29-BD506BAE5B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71"/>
          <a:stretch/>
        </p:blipFill>
        <p:spPr bwMode="auto">
          <a:xfrm>
            <a:off x="-215759" y="-24583"/>
            <a:ext cx="8558373" cy="69071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11C550-D13A-49AB-B778-40D493351232}"/>
              </a:ext>
            </a:extLst>
          </p:cNvPr>
          <p:cNvSpPr txBox="1"/>
          <p:nvPr/>
        </p:nvSpPr>
        <p:spPr>
          <a:xfrm>
            <a:off x="9251449" y="259775"/>
            <a:ext cx="2799761" cy="646331"/>
          </a:xfrm>
          <a:prstGeom prst="rect">
            <a:avLst/>
          </a:prstGeom>
          <a:noFill/>
        </p:spPr>
        <p:txBody>
          <a:bodyPr wrap="square" rtlCol="0">
            <a:spAutoFit/>
          </a:bodyPr>
          <a:lstStyle/>
          <a:p>
            <a:r>
              <a:rPr lang="en-US" sz="3600" dirty="0">
                <a:latin typeface="Amasis MT Pro Black" panose="02040A04050005020304" pitchFamily="18" charset="0"/>
              </a:rPr>
              <a:t>Clue #3</a:t>
            </a:r>
          </a:p>
        </p:txBody>
      </p:sp>
      <p:sp>
        <p:nvSpPr>
          <p:cNvPr id="4" name="TextBox 3">
            <a:extLst>
              <a:ext uri="{FF2B5EF4-FFF2-40B4-BE49-F238E27FC236}">
                <a16:creationId xmlns:a16="http://schemas.microsoft.com/office/drawing/2014/main" id="{490337F8-1810-43DC-9B6F-3A291F5E8901}"/>
              </a:ext>
            </a:extLst>
          </p:cNvPr>
          <p:cNvSpPr txBox="1"/>
          <p:nvPr/>
        </p:nvSpPr>
        <p:spPr>
          <a:xfrm>
            <a:off x="8502476" y="4159943"/>
            <a:ext cx="3415170" cy="2585323"/>
          </a:xfrm>
          <a:prstGeom prst="rect">
            <a:avLst/>
          </a:prstGeom>
          <a:noFill/>
        </p:spPr>
        <p:txBody>
          <a:bodyPr wrap="square" rtlCol="0">
            <a:spAutoFit/>
          </a:bodyPr>
          <a:lstStyle/>
          <a:p>
            <a:r>
              <a:rPr lang="en-US" dirty="0">
                <a:latin typeface="Amasis MT Pro Black" panose="02040A04050005020304" pitchFamily="18" charset="0"/>
              </a:rPr>
              <a:t>The infrared fever screening system was invented here! The system can detect heat emissions from the body and identify those with a fever. TIME Magazine named this one of the best inventions of 2003.</a:t>
            </a:r>
          </a:p>
        </p:txBody>
      </p:sp>
    </p:spTree>
    <p:extLst>
      <p:ext uri="{BB962C8B-B14F-4D97-AF65-F5344CB8AC3E}">
        <p14:creationId xmlns:p14="http://schemas.microsoft.com/office/powerpoint/2010/main" val="4239980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PARKROYAL on Pickering | © Patrick Bingham / Courtesy of PARKROYAL on Pickering">
            <a:extLst>
              <a:ext uri="{FF2B5EF4-FFF2-40B4-BE49-F238E27FC236}">
                <a16:creationId xmlns:a16="http://schemas.microsoft.com/office/drawing/2014/main" id="{261F4B17-47DB-40F2-A9AE-9DA69EA37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823" y="-24157"/>
            <a:ext cx="7304177" cy="6882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84C5DC-FA43-4FC2-9749-3075B8B194A5}"/>
              </a:ext>
            </a:extLst>
          </p:cNvPr>
          <p:cNvSpPr txBox="1"/>
          <p:nvPr/>
        </p:nvSpPr>
        <p:spPr>
          <a:xfrm>
            <a:off x="538964" y="311145"/>
            <a:ext cx="2799761" cy="646331"/>
          </a:xfrm>
          <a:prstGeom prst="rect">
            <a:avLst/>
          </a:prstGeom>
          <a:noFill/>
        </p:spPr>
        <p:txBody>
          <a:bodyPr wrap="square" rtlCol="0">
            <a:spAutoFit/>
          </a:bodyPr>
          <a:lstStyle/>
          <a:p>
            <a:r>
              <a:rPr lang="en-US" sz="3600" dirty="0">
                <a:latin typeface="Amasis MT Pro Black" panose="02040A04050005020304" pitchFamily="18" charset="0"/>
              </a:rPr>
              <a:t>Clue #4</a:t>
            </a:r>
          </a:p>
        </p:txBody>
      </p:sp>
      <p:pic>
        <p:nvPicPr>
          <p:cNvPr id="3" name="Picture 2" descr="A picture containing text, person&#10;&#10;Description automatically generated">
            <a:extLst>
              <a:ext uri="{FF2B5EF4-FFF2-40B4-BE49-F238E27FC236}">
                <a16:creationId xmlns:a16="http://schemas.microsoft.com/office/drawing/2014/main" id="{FEC6F286-B5CB-459B-AA5C-2B983165F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16" y="2093467"/>
            <a:ext cx="4774807" cy="4774807"/>
          </a:xfrm>
          <a:prstGeom prst="rect">
            <a:avLst/>
          </a:prstGeom>
        </p:spPr>
      </p:pic>
    </p:spTree>
    <p:extLst>
      <p:ext uri="{BB962C8B-B14F-4D97-AF65-F5344CB8AC3E}">
        <p14:creationId xmlns:p14="http://schemas.microsoft.com/office/powerpoint/2010/main" val="1700692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6EE94BA6-258B-4895-90A1-6AD5416C00EB}"/>
              </a:ext>
            </a:extLst>
          </p:cNvPr>
          <p:cNvPicPr>
            <a:picLocks noChangeAspect="1"/>
          </p:cNvPicPr>
          <p:nvPr/>
        </p:nvPicPr>
        <p:blipFill rotWithShape="1">
          <a:blip r:embed="rId2">
            <a:extLst>
              <a:ext uri="{28A0092B-C50C-407E-A947-70E740481C1C}">
                <a14:useLocalDpi xmlns:a14="http://schemas.microsoft.com/office/drawing/2010/main" val="0"/>
              </a:ext>
            </a:extLst>
          </a:blip>
          <a:srcRect t="17126" b="26622"/>
          <a:stretch/>
        </p:blipFill>
        <p:spPr>
          <a:xfrm>
            <a:off x="1" y="1"/>
            <a:ext cx="12191999" cy="6858000"/>
          </a:xfrm>
          <a:prstGeom prst="rect">
            <a:avLst/>
          </a:prstGeom>
        </p:spPr>
      </p:pic>
      <p:sp>
        <p:nvSpPr>
          <p:cNvPr id="6" name="TextBox 5">
            <a:extLst>
              <a:ext uri="{FF2B5EF4-FFF2-40B4-BE49-F238E27FC236}">
                <a16:creationId xmlns:a16="http://schemas.microsoft.com/office/drawing/2014/main" id="{8636A1AF-5CFB-4151-BDDD-884409D9D330}"/>
              </a:ext>
            </a:extLst>
          </p:cNvPr>
          <p:cNvSpPr txBox="1"/>
          <p:nvPr/>
        </p:nvSpPr>
        <p:spPr>
          <a:xfrm>
            <a:off x="466311" y="2254726"/>
            <a:ext cx="2799761" cy="646331"/>
          </a:xfrm>
          <a:prstGeom prst="rect">
            <a:avLst/>
          </a:prstGeom>
          <a:noFill/>
        </p:spPr>
        <p:txBody>
          <a:bodyPr wrap="square" rtlCol="0">
            <a:spAutoFit/>
          </a:bodyPr>
          <a:lstStyle/>
          <a:p>
            <a:r>
              <a:rPr lang="en-US" sz="3600" dirty="0">
                <a:latin typeface="Amasis MT Pro Black" panose="02040A04050005020304" pitchFamily="18" charset="0"/>
              </a:rPr>
              <a:t>Final Clue!</a:t>
            </a:r>
          </a:p>
        </p:txBody>
      </p:sp>
      <p:sp>
        <p:nvSpPr>
          <p:cNvPr id="7" name="TextBox 6">
            <a:extLst>
              <a:ext uri="{FF2B5EF4-FFF2-40B4-BE49-F238E27FC236}">
                <a16:creationId xmlns:a16="http://schemas.microsoft.com/office/drawing/2014/main" id="{81330DE8-FEB9-4B42-A77F-1CC9D2A80BA6}"/>
              </a:ext>
            </a:extLst>
          </p:cNvPr>
          <p:cNvSpPr txBox="1"/>
          <p:nvPr/>
        </p:nvSpPr>
        <p:spPr>
          <a:xfrm>
            <a:off x="355070" y="5501223"/>
            <a:ext cx="7237532" cy="923330"/>
          </a:xfrm>
          <a:prstGeom prst="rect">
            <a:avLst/>
          </a:prstGeom>
          <a:noFill/>
        </p:spPr>
        <p:txBody>
          <a:bodyPr wrap="square" rtlCol="0">
            <a:spAutoFit/>
          </a:bodyPr>
          <a:lstStyle/>
          <a:p>
            <a:r>
              <a:rPr lang="en-US" dirty="0">
                <a:latin typeface="Amasis MT Pro Black" panose="02040A04050005020304" pitchFamily="18" charset="0"/>
              </a:rPr>
              <a:t>Don’t worry about stepping in gum here! Chewing gum was outlawed in 1992. The first-time penalty for selling gum can be as high as $100,000 or up to two years behind bars. </a:t>
            </a:r>
          </a:p>
        </p:txBody>
      </p:sp>
    </p:spTree>
    <p:extLst>
      <p:ext uri="{BB962C8B-B14F-4D97-AF65-F5344CB8AC3E}">
        <p14:creationId xmlns:p14="http://schemas.microsoft.com/office/powerpoint/2010/main" val="492428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ride&#10;&#10;Description automatically generated">
            <a:extLst>
              <a:ext uri="{FF2B5EF4-FFF2-40B4-BE49-F238E27FC236}">
                <a16:creationId xmlns:a16="http://schemas.microsoft.com/office/drawing/2014/main" id="{FF03DE3D-1E0E-41EC-BF41-6684E6A03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6" y="-5576"/>
            <a:ext cx="12182104" cy="6863576"/>
          </a:xfrm>
          <a:prstGeom prst="rect">
            <a:avLst/>
          </a:prstGeom>
        </p:spPr>
      </p:pic>
      <p:sp>
        <p:nvSpPr>
          <p:cNvPr id="7" name="Rectangle: Rounded Corners 6">
            <a:extLst>
              <a:ext uri="{FF2B5EF4-FFF2-40B4-BE49-F238E27FC236}">
                <a16:creationId xmlns:a16="http://schemas.microsoft.com/office/drawing/2014/main" id="{CF3F16EA-FB1A-4FEB-A9E4-385BECBE3117}"/>
              </a:ext>
            </a:extLst>
          </p:cNvPr>
          <p:cNvSpPr/>
          <p:nvPr/>
        </p:nvSpPr>
        <p:spPr>
          <a:xfrm>
            <a:off x="3102847" y="185893"/>
            <a:ext cx="5986306" cy="963386"/>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71D4C41-F129-485F-8130-24B99472FFE7}"/>
              </a:ext>
            </a:extLst>
          </p:cNvPr>
          <p:cNvSpPr txBox="1"/>
          <p:nvPr/>
        </p:nvSpPr>
        <p:spPr>
          <a:xfrm>
            <a:off x="3668598" y="344420"/>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spTree>
    <p:extLst>
      <p:ext uri="{BB962C8B-B14F-4D97-AF65-F5344CB8AC3E}">
        <p14:creationId xmlns:p14="http://schemas.microsoft.com/office/powerpoint/2010/main" val="264645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 Laverne, Penny Marshall spoke Milwaukee, even with a New York accent">
            <a:extLst>
              <a:ext uri="{FF2B5EF4-FFF2-40B4-BE49-F238E27FC236}">
                <a16:creationId xmlns:a16="http://schemas.microsoft.com/office/drawing/2014/main" id="{665B5F4E-2C4C-4FF7-B607-2255CB969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033" y="1024456"/>
            <a:ext cx="7995933" cy="5718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474B27-CE3C-40EF-B6B7-8B9BCEE1140D}"/>
              </a:ext>
            </a:extLst>
          </p:cNvPr>
          <p:cNvSpPr txBox="1"/>
          <p:nvPr/>
        </p:nvSpPr>
        <p:spPr>
          <a:xfrm>
            <a:off x="115477" y="226916"/>
            <a:ext cx="2207443" cy="646331"/>
          </a:xfrm>
          <a:prstGeom prst="rect">
            <a:avLst/>
          </a:prstGeom>
          <a:noFill/>
        </p:spPr>
        <p:txBody>
          <a:bodyPr wrap="square" rtlCol="0">
            <a:spAutoFit/>
          </a:bodyPr>
          <a:lstStyle/>
          <a:p>
            <a:r>
              <a:rPr lang="en-US" sz="3600" dirty="0">
                <a:latin typeface="Amasis MT Pro Black" panose="02040A04050005020304" pitchFamily="18" charset="0"/>
              </a:rPr>
              <a:t>Clue #2</a:t>
            </a:r>
          </a:p>
        </p:txBody>
      </p:sp>
      <p:sp>
        <p:nvSpPr>
          <p:cNvPr id="6" name="TextBox 5">
            <a:extLst>
              <a:ext uri="{FF2B5EF4-FFF2-40B4-BE49-F238E27FC236}">
                <a16:creationId xmlns:a16="http://schemas.microsoft.com/office/drawing/2014/main" id="{FE4ABCD1-62F3-4244-8D81-3A3B00E3FE4D}"/>
              </a:ext>
            </a:extLst>
          </p:cNvPr>
          <p:cNvSpPr txBox="1"/>
          <p:nvPr/>
        </p:nvSpPr>
        <p:spPr>
          <a:xfrm>
            <a:off x="2487890" y="412224"/>
            <a:ext cx="7899662" cy="369332"/>
          </a:xfrm>
          <a:prstGeom prst="rect">
            <a:avLst/>
          </a:prstGeom>
          <a:noFill/>
        </p:spPr>
        <p:txBody>
          <a:bodyPr wrap="square" rtlCol="0">
            <a:spAutoFit/>
          </a:bodyPr>
          <a:lstStyle/>
          <a:p>
            <a:r>
              <a:rPr lang="en-US" b="1" dirty="0">
                <a:latin typeface="Amasis MT Pro Black" panose="020B0604020202020204" pitchFamily="18" charset="0"/>
              </a:rPr>
              <a:t>1 2 3 4 5 6 7 8 </a:t>
            </a:r>
            <a:r>
              <a:rPr lang="en-US" b="1" i="0" dirty="0">
                <a:solidFill>
                  <a:srgbClr val="222222"/>
                </a:solidFill>
                <a:effectLst/>
                <a:latin typeface="Amasis MT Pro Black" panose="020B0604020202020204" pitchFamily="18" charset="0"/>
              </a:rPr>
              <a:t>Schlemiel! Schlimazel! Hasenpfeffer Incorporated!</a:t>
            </a:r>
            <a:endParaRPr lang="en-US" b="1" dirty="0">
              <a:latin typeface="Amasis MT Pro Black" panose="020B0604020202020204" pitchFamily="18" charset="0"/>
            </a:endParaRPr>
          </a:p>
        </p:txBody>
      </p:sp>
      <p:pic>
        <p:nvPicPr>
          <p:cNvPr id="7" name="Picture 6" descr="A picture containing text, person&#10;&#10;Description automatically generated">
            <a:extLst>
              <a:ext uri="{FF2B5EF4-FFF2-40B4-BE49-F238E27FC236}">
                <a16:creationId xmlns:a16="http://schemas.microsoft.com/office/drawing/2014/main" id="{FF64AB9A-99B2-4832-B87C-749560919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8872"/>
            <a:ext cx="4839128" cy="4839128"/>
          </a:xfrm>
          <a:prstGeom prst="rect">
            <a:avLst/>
          </a:prstGeom>
        </p:spPr>
      </p:pic>
    </p:spTree>
    <p:extLst>
      <p:ext uri="{BB962C8B-B14F-4D97-AF65-F5344CB8AC3E}">
        <p14:creationId xmlns:p14="http://schemas.microsoft.com/office/powerpoint/2010/main" val="2655576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148F20F-AAB2-4543-BEF9-D99D26448868}"/>
              </a:ext>
            </a:extLst>
          </p:cNvPr>
          <p:cNvPicPr>
            <a:picLocks noChangeAspect="1"/>
          </p:cNvPicPr>
          <p:nvPr/>
        </p:nvPicPr>
        <p:blipFill rotWithShape="1">
          <a:blip r:embed="rId2">
            <a:extLst>
              <a:ext uri="{28A0092B-C50C-407E-A947-70E740481C1C}">
                <a14:useLocalDpi xmlns:a14="http://schemas.microsoft.com/office/drawing/2010/main" val="0"/>
              </a:ext>
            </a:extLst>
          </a:blip>
          <a:srcRect b="30000"/>
          <a:stretch/>
        </p:blipFill>
        <p:spPr>
          <a:xfrm>
            <a:off x="2236594" y="2700486"/>
            <a:ext cx="7718811" cy="3683978"/>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450CE7A8-11ED-4EE7-A71A-F60B4FBEA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347" y="-911336"/>
            <a:ext cx="6858000" cy="6858000"/>
          </a:xfrm>
          <a:prstGeom prst="rect">
            <a:avLst/>
          </a:prstGeom>
        </p:spPr>
      </p:pic>
    </p:spTree>
    <p:extLst>
      <p:ext uri="{BB962C8B-B14F-4D97-AF65-F5344CB8AC3E}">
        <p14:creationId xmlns:p14="http://schemas.microsoft.com/office/powerpoint/2010/main" val="81537828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852C5FDC-DF0F-4A59-B28B-B57927DB0E63}"/>
              </a:ext>
            </a:extLst>
          </p:cNvPr>
          <p:cNvPicPr>
            <a:picLocks noChangeAspect="1"/>
          </p:cNvPicPr>
          <p:nvPr/>
        </p:nvPicPr>
        <p:blipFill rotWithShape="1">
          <a:blip r:embed="rId2">
            <a:extLst>
              <a:ext uri="{28A0092B-C50C-407E-A947-70E740481C1C}">
                <a14:useLocalDpi xmlns:a14="http://schemas.microsoft.com/office/drawing/2010/main" val="0"/>
              </a:ext>
            </a:extLst>
          </a:blip>
          <a:srcRect t="9366" r="63714"/>
          <a:stretch/>
        </p:blipFill>
        <p:spPr>
          <a:xfrm>
            <a:off x="93024" y="926276"/>
            <a:ext cx="4215025" cy="5931724"/>
          </a:xfrm>
          <a:prstGeom prst="rect">
            <a:avLst/>
          </a:prstGeom>
        </p:spPr>
      </p:pic>
      <p:sp>
        <p:nvSpPr>
          <p:cNvPr id="5" name="TextBox 4">
            <a:extLst>
              <a:ext uri="{FF2B5EF4-FFF2-40B4-BE49-F238E27FC236}">
                <a16:creationId xmlns:a16="http://schemas.microsoft.com/office/drawing/2014/main" id="{EB39F99C-79C4-4773-A0A7-1C209EA22880}"/>
              </a:ext>
            </a:extLst>
          </p:cNvPr>
          <p:cNvSpPr txBox="1"/>
          <p:nvPr/>
        </p:nvSpPr>
        <p:spPr>
          <a:xfrm>
            <a:off x="115477" y="226916"/>
            <a:ext cx="4588498" cy="646331"/>
          </a:xfrm>
          <a:prstGeom prst="rect">
            <a:avLst/>
          </a:prstGeom>
          <a:noFill/>
        </p:spPr>
        <p:txBody>
          <a:bodyPr wrap="square" rtlCol="0">
            <a:spAutoFit/>
          </a:bodyPr>
          <a:lstStyle/>
          <a:p>
            <a:r>
              <a:rPr lang="en-US" sz="3600" dirty="0">
                <a:latin typeface="Amasis MT Pro Black" panose="02040A04050005020304" pitchFamily="18" charset="0"/>
              </a:rPr>
              <a:t>Clues #3, 4, and 5</a:t>
            </a:r>
          </a:p>
        </p:txBody>
      </p:sp>
      <p:pic>
        <p:nvPicPr>
          <p:cNvPr id="6" name="Picture 5" descr="A picture containing text&#10;&#10;Description automatically generated">
            <a:extLst>
              <a:ext uri="{FF2B5EF4-FFF2-40B4-BE49-F238E27FC236}">
                <a16:creationId xmlns:a16="http://schemas.microsoft.com/office/drawing/2014/main" id="{7A8E2F40-94C4-4339-9335-8B19C3CC2EDF}"/>
              </a:ext>
            </a:extLst>
          </p:cNvPr>
          <p:cNvPicPr>
            <a:picLocks noChangeAspect="1"/>
          </p:cNvPicPr>
          <p:nvPr/>
        </p:nvPicPr>
        <p:blipFill rotWithShape="1">
          <a:blip r:embed="rId2">
            <a:extLst>
              <a:ext uri="{28A0092B-C50C-407E-A947-70E740481C1C}">
                <a14:useLocalDpi xmlns:a14="http://schemas.microsoft.com/office/drawing/2010/main" val="0"/>
              </a:ext>
            </a:extLst>
          </a:blip>
          <a:srcRect l="37481" t="9366" r="30700"/>
          <a:stretch/>
        </p:blipFill>
        <p:spPr>
          <a:xfrm>
            <a:off x="4446872" y="926276"/>
            <a:ext cx="3696101" cy="59317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2F25EC4-A94E-451C-88B8-43B0450FF2D4}"/>
              </a:ext>
            </a:extLst>
          </p:cNvPr>
          <p:cNvPicPr>
            <a:picLocks noChangeAspect="1"/>
          </p:cNvPicPr>
          <p:nvPr/>
        </p:nvPicPr>
        <p:blipFill rotWithShape="1">
          <a:blip r:embed="rId2">
            <a:extLst>
              <a:ext uri="{28A0092B-C50C-407E-A947-70E740481C1C}">
                <a14:useLocalDpi xmlns:a14="http://schemas.microsoft.com/office/drawing/2010/main" val="0"/>
              </a:ext>
            </a:extLst>
          </a:blip>
          <a:srcRect l="69300" t="9366"/>
          <a:stretch/>
        </p:blipFill>
        <p:spPr>
          <a:xfrm>
            <a:off x="8142973" y="926276"/>
            <a:ext cx="3566098" cy="5931724"/>
          </a:xfrm>
          <a:prstGeom prst="rect">
            <a:avLst/>
          </a:prstGeom>
        </p:spPr>
      </p:pic>
    </p:spTree>
    <p:extLst>
      <p:ext uri="{BB962C8B-B14F-4D97-AF65-F5344CB8AC3E}">
        <p14:creationId xmlns:p14="http://schemas.microsoft.com/office/powerpoint/2010/main" val="421647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89BDD7-A5ED-47B1-8B64-1296B44175C3}"/>
              </a:ext>
            </a:extLst>
          </p:cNvPr>
          <p:cNvSpPr txBox="1"/>
          <p:nvPr/>
        </p:nvSpPr>
        <p:spPr>
          <a:xfrm>
            <a:off x="2504681" y="991811"/>
            <a:ext cx="7182638" cy="369332"/>
          </a:xfrm>
          <a:prstGeom prst="rect">
            <a:avLst/>
          </a:prstGeom>
          <a:noFill/>
        </p:spPr>
        <p:txBody>
          <a:bodyPr wrap="square" rtlCol="0">
            <a:spAutoFit/>
          </a:bodyPr>
          <a:lstStyle/>
          <a:p>
            <a:r>
              <a:rPr lang="en-US" dirty="0">
                <a:latin typeface="Amasis MT Pro Black" panose="02040A04050005020304" pitchFamily="18" charset="0"/>
              </a:rPr>
              <a:t>↓ We hope to see many of YOU in this building next April! ↓ </a:t>
            </a:r>
          </a:p>
        </p:txBody>
      </p:sp>
      <p:pic>
        <p:nvPicPr>
          <p:cNvPr id="5" name="Picture 2" descr="Wisconsin Center">
            <a:extLst>
              <a:ext uri="{FF2B5EF4-FFF2-40B4-BE49-F238E27FC236}">
                <a16:creationId xmlns:a16="http://schemas.microsoft.com/office/drawing/2014/main" id="{119F31B5-9BAD-4071-8F79-0294F7C131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34984"/>
          <a:stretch/>
        </p:blipFill>
        <p:spPr bwMode="auto">
          <a:xfrm>
            <a:off x="0" y="1825203"/>
            <a:ext cx="12192000" cy="44588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E21C2C-06E9-4EFF-ABF4-D6810E342295}"/>
              </a:ext>
            </a:extLst>
          </p:cNvPr>
          <p:cNvSpPr txBox="1"/>
          <p:nvPr/>
        </p:nvSpPr>
        <p:spPr>
          <a:xfrm>
            <a:off x="5207348" y="250753"/>
            <a:ext cx="2814862" cy="646331"/>
          </a:xfrm>
          <a:prstGeom prst="rect">
            <a:avLst/>
          </a:prstGeom>
          <a:noFill/>
        </p:spPr>
        <p:txBody>
          <a:bodyPr wrap="square" rtlCol="0">
            <a:spAutoFit/>
          </a:bodyPr>
          <a:lstStyle/>
          <a:p>
            <a:r>
              <a:rPr lang="en-US" sz="3600" dirty="0">
                <a:latin typeface="Amasis MT Pro Black" panose="02040A04050005020304" pitchFamily="18" charset="0"/>
              </a:rPr>
              <a:t>Final Clue!</a:t>
            </a:r>
          </a:p>
        </p:txBody>
      </p:sp>
    </p:spTree>
    <p:extLst>
      <p:ext uri="{BB962C8B-B14F-4D97-AF65-F5344CB8AC3E}">
        <p14:creationId xmlns:p14="http://schemas.microsoft.com/office/powerpoint/2010/main" val="3964765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ign, shore&#10;&#10;Description automatically generated">
            <a:extLst>
              <a:ext uri="{FF2B5EF4-FFF2-40B4-BE49-F238E27FC236}">
                <a16:creationId xmlns:a16="http://schemas.microsoft.com/office/drawing/2014/main" id="{6F021492-B012-40E2-9E49-E348F299C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2208" cy="6858000"/>
          </a:xfrm>
          <a:prstGeom prst="rect">
            <a:avLst/>
          </a:prstGeom>
        </p:spPr>
      </p:pic>
      <p:sp>
        <p:nvSpPr>
          <p:cNvPr id="11" name="TextBox 10">
            <a:extLst>
              <a:ext uri="{FF2B5EF4-FFF2-40B4-BE49-F238E27FC236}">
                <a16:creationId xmlns:a16="http://schemas.microsoft.com/office/drawing/2014/main" id="{66734B30-AFC4-4835-AC0A-D0BC7D724A43}"/>
              </a:ext>
            </a:extLst>
          </p:cNvPr>
          <p:cNvSpPr txBox="1"/>
          <p:nvPr/>
        </p:nvSpPr>
        <p:spPr>
          <a:xfrm>
            <a:off x="284375" y="152515"/>
            <a:ext cx="4854804" cy="646331"/>
          </a:xfrm>
          <a:prstGeom prst="rect">
            <a:avLst/>
          </a:prstGeom>
          <a:noFill/>
        </p:spPr>
        <p:txBody>
          <a:bodyPr wrap="square" rtlCol="0">
            <a:spAutoFit/>
          </a:bodyPr>
          <a:lstStyle/>
          <a:p>
            <a:r>
              <a:rPr lang="en-US" sz="3600" dirty="0">
                <a:latin typeface="Amasis MT Pro Black" panose="02040A04050005020304" pitchFamily="18" charset="0"/>
              </a:rPr>
              <a:t>You’ve just visited:</a:t>
            </a:r>
          </a:p>
        </p:txBody>
      </p:sp>
      <p:pic>
        <p:nvPicPr>
          <p:cNvPr id="13" name="Picture 12" descr="A picture containing text, person&#10;&#10;Description automatically generated">
            <a:extLst>
              <a:ext uri="{FF2B5EF4-FFF2-40B4-BE49-F238E27FC236}">
                <a16:creationId xmlns:a16="http://schemas.microsoft.com/office/drawing/2014/main" id="{B51BA08F-BAE7-43F6-ADF1-ADA9FCA6F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42" y="830288"/>
            <a:ext cx="6027711" cy="6027711"/>
          </a:xfrm>
          <a:prstGeom prst="rect">
            <a:avLst/>
          </a:prstGeom>
        </p:spPr>
      </p:pic>
    </p:spTree>
    <p:extLst>
      <p:ext uri="{BB962C8B-B14F-4D97-AF65-F5344CB8AC3E}">
        <p14:creationId xmlns:p14="http://schemas.microsoft.com/office/powerpoint/2010/main" val="1337181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19B410-9468-42D3-B39B-DD8AB701D971}"/>
              </a:ext>
            </a:extLst>
          </p:cNvPr>
          <p:cNvSpPr txBox="1"/>
          <p:nvPr/>
        </p:nvSpPr>
        <p:spPr>
          <a:xfrm>
            <a:off x="348791" y="75414"/>
            <a:ext cx="2939532" cy="1200329"/>
          </a:xfrm>
          <a:prstGeom prst="rect">
            <a:avLst/>
          </a:prstGeom>
          <a:noFill/>
        </p:spPr>
        <p:txBody>
          <a:bodyPr wrap="square" rtlCol="0">
            <a:spAutoFit/>
          </a:bodyPr>
          <a:lstStyle/>
          <a:p>
            <a:r>
              <a:rPr lang="en-US" sz="3600" dirty="0">
                <a:latin typeface="Amasis MT Pro Black" panose="02040A04050005020304" pitchFamily="18" charset="0"/>
              </a:rPr>
              <a:t>Location 2,</a:t>
            </a:r>
          </a:p>
          <a:p>
            <a:r>
              <a:rPr lang="en-US" sz="3600" dirty="0">
                <a:latin typeface="Amasis MT Pro Black" panose="02040A04050005020304" pitchFamily="18" charset="0"/>
              </a:rPr>
              <a:t> Clue #1</a:t>
            </a:r>
          </a:p>
        </p:txBody>
      </p:sp>
      <p:pic>
        <p:nvPicPr>
          <p:cNvPr id="2050" name="Picture 2" descr="19 Top Attractions &amp;amp; Things to Do in Nuremberg | PlanetWare">
            <a:extLst>
              <a:ext uri="{FF2B5EF4-FFF2-40B4-BE49-F238E27FC236}">
                <a16:creationId xmlns:a16="http://schemas.microsoft.com/office/drawing/2014/main" id="{DA1C4E50-5A04-4737-A97C-9E770E6D0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9694985" cy="6852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8F379B-BF62-41F9-8EC5-25F69B8D88D1}"/>
              </a:ext>
            </a:extLst>
          </p:cNvPr>
          <p:cNvSpPr txBox="1"/>
          <p:nvPr/>
        </p:nvSpPr>
        <p:spPr>
          <a:xfrm>
            <a:off x="303379" y="4104288"/>
            <a:ext cx="3361563" cy="646331"/>
          </a:xfrm>
          <a:prstGeom prst="rect">
            <a:avLst/>
          </a:prstGeom>
          <a:noFill/>
        </p:spPr>
        <p:txBody>
          <a:bodyPr wrap="square" rtlCol="0">
            <a:spAutoFit/>
          </a:bodyPr>
          <a:lstStyle/>
          <a:p>
            <a:r>
              <a:rPr lang="en-US" dirty="0">
                <a:latin typeface="Amasis MT Pro Black" panose="02040A04050005020304" pitchFamily="18" charset="0"/>
              </a:rPr>
              <a:t>This city is the second-largest in the country.</a:t>
            </a:r>
          </a:p>
        </p:txBody>
      </p:sp>
    </p:spTree>
    <p:extLst>
      <p:ext uri="{BB962C8B-B14F-4D97-AF65-F5344CB8AC3E}">
        <p14:creationId xmlns:p14="http://schemas.microsoft.com/office/powerpoint/2010/main" val="1792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5901</TotalTime>
  <Words>1099</Words>
  <Application>Microsoft Office PowerPoint</Application>
  <PresentationFormat>Widescreen</PresentationFormat>
  <Paragraphs>98</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Amasis MT Pro Black</vt:lpstr>
      <vt:lpstr>Arial</vt:lpstr>
      <vt:lpstr>Calibri</vt:lpstr>
      <vt:lpstr>Calibri Light</vt:lpstr>
      <vt:lpstr>Harlow Solid Italic</vt:lpstr>
      <vt:lpstr>Office Theme</vt:lpstr>
      <vt:lpstr>PowerPoint Presentation</vt:lpstr>
      <vt:lpstr>Where in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in the world?</dc:title>
  <dc:creator>Lori Bridgeman</dc:creator>
  <cp:lastModifiedBy>Lori Bridgeman</cp:lastModifiedBy>
  <cp:revision>6</cp:revision>
  <dcterms:created xsi:type="dcterms:W3CDTF">2021-12-02T19:58:00Z</dcterms:created>
  <dcterms:modified xsi:type="dcterms:W3CDTF">2021-12-14T15:55:51Z</dcterms:modified>
</cp:coreProperties>
</file>